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7772400" cx="10058400"/>
  <p:notesSz cx="6858000" cy="9144000"/>
  <p:embeddedFontLst>
    <p:embeddedFont>
      <p:font typeface="Raleway"/>
      <p:regular r:id="rId15"/>
      <p:bold r:id="rId16"/>
      <p:italic r:id="rId17"/>
      <p:boldItalic r:id="rId18"/>
    </p:embeddedFont>
    <p:embeddedFont>
      <p:font typeface="Raleway SemiBold"/>
      <p:regular r:id="rId19"/>
      <p:bold r:id="rId20"/>
      <p:italic r:id="rId21"/>
      <p:boldItalic r:id="rId22"/>
    </p:embeddedFont>
    <p:embeddedFont>
      <p:font typeface="Roboto Medium"/>
      <p:regular r:id="rId23"/>
      <p:bold r:id="rId24"/>
      <p:italic r:id="rId25"/>
      <p:boldItalic r:id="rId26"/>
    </p:embeddedFont>
    <p:embeddedFont>
      <p:font typeface="Raleway Medium"/>
      <p:regular r:id="rId27"/>
      <p:bold r:id="rId28"/>
      <p:italic r:id="rId29"/>
      <p:boldItalic r:id="rId3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448">
          <p15:clr>
            <a:srgbClr val="747775"/>
          </p15:clr>
        </p15:guide>
        <p15:guide id="2" pos="3168">
          <p15:clr>
            <a:srgbClr val="747775"/>
          </p15:clr>
        </p15:guide>
      </p15:sldGuideLst>
    </p:ext>
    <p:ext uri="GoogleSlidesCustomDataVersion2">
      <go:slidesCustomData xmlns:go="http://customooxmlschemas.google.com/" r:id="rId31" roundtripDataSignature="AMtx7mjKJ+GrB8M46HRHWCFVJL8chr3C8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448" orient="horz"/>
        <p:guide pos="3168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alewaySemiBold-bold.fntdata"/><Relationship Id="rId22" Type="http://schemas.openxmlformats.org/officeDocument/2006/relationships/font" Target="fonts/RalewaySemiBold-boldItalic.fntdata"/><Relationship Id="rId21" Type="http://schemas.openxmlformats.org/officeDocument/2006/relationships/font" Target="fonts/RalewaySemiBold-italic.fntdata"/><Relationship Id="rId24" Type="http://schemas.openxmlformats.org/officeDocument/2006/relationships/font" Target="fonts/RobotoMedium-bold.fntdata"/><Relationship Id="rId23" Type="http://schemas.openxmlformats.org/officeDocument/2006/relationships/font" Target="fonts/RobotoMedium-regular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RobotoMedium-boldItalic.fntdata"/><Relationship Id="rId25" Type="http://schemas.openxmlformats.org/officeDocument/2006/relationships/font" Target="fonts/RobotoMedium-italic.fntdata"/><Relationship Id="rId28" Type="http://schemas.openxmlformats.org/officeDocument/2006/relationships/font" Target="fonts/RalewayMedium-bold.fntdata"/><Relationship Id="rId27" Type="http://schemas.openxmlformats.org/officeDocument/2006/relationships/font" Target="fonts/RalewayMedium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RalewayMedium-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customschemas.google.com/relationships/presentationmetadata" Target="metadata"/><Relationship Id="rId30" Type="http://schemas.openxmlformats.org/officeDocument/2006/relationships/font" Target="fonts/RalewayMedium-bold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font" Target="fonts/Raleway-regular.fntdata"/><Relationship Id="rId14" Type="http://schemas.openxmlformats.org/officeDocument/2006/relationships/slide" Target="slides/slide9.xml"/><Relationship Id="rId17" Type="http://schemas.openxmlformats.org/officeDocument/2006/relationships/font" Target="fonts/Raleway-italic.fntdata"/><Relationship Id="rId16" Type="http://schemas.openxmlformats.org/officeDocument/2006/relationships/font" Target="fonts/Raleway-bold.fntdata"/><Relationship Id="rId19" Type="http://schemas.openxmlformats.org/officeDocument/2006/relationships/font" Target="fonts/RalewaySemiBold-regular.fntdata"/><Relationship Id="rId18" Type="http://schemas.openxmlformats.org/officeDocument/2006/relationships/font" Target="fonts/Raleway-bold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210545" y="685800"/>
            <a:ext cx="4437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:notes"/>
          <p:cNvSpPr/>
          <p:nvPr>
            <p:ph idx="2" type="sldImg"/>
          </p:nvPr>
        </p:nvSpPr>
        <p:spPr>
          <a:xfrm>
            <a:off x="1211263" y="685800"/>
            <a:ext cx="4437062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0" name="Google Shape;60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4:notes"/>
          <p:cNvSpPr txBox="1"/>
          <p:nvPr>
            <p:ph idx="1" type="body"/>
          </p:nvPr>
        </p:nvSpPr>
        <p:spPr>
          <a:xfrm>
            <a:off x="685800" y="4400555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6625" lIns="93275" spcFirstLastPara="1" rIns="93275" wrap="square" tIns="466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t/>
            </a:r>
            <a:endParaRPr/>
          </a:p>
        </p:txBody>
      </p:sp>
      <p:sp>
        <p:nvSpPr>
          <p:cNvPr id="71" name="Google Shape;71;p4:notes"/>
          <p:cNvSpPr/>
          <p:nvPr>
            <p:ph idx="2" type="sldImg"/>
          </p:nvPr>
        </p:nvSpPr>
        <p:spPr>
          <a:xfrm>
            <a:off x="1431925" y="1143000"/>
            <a:ext cx="399415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35:notes"/>
          <p:cNvSpPr/>
          <p:nvPr>
            <p:ph idx="2" type="sldImg"/>
          </p:nvPr>
        </p:nvSpPr>
        <p:spPr>
          <a:xfrm>
            <a:off x="1431925" y="1143000"/>
            <a:ext cx="399415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3" name="Google Shape;113;p35:notes"/>
          <p:cNvSpPr txBox="1"/>
          <p:nvPr>
            <p:ph idx="1" type="body"/>
          </p:nvPr>
        </p:nvSpPr>
        <p:spPr>
          <a:xfrm>
            <a:off x="685800" y="4400555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6625" lIns="93275" spcFirstLastPara="1" rIns="93275" wrap="square" tIns="46625">
            <a:noAutofit/>
          </a:bodyPr>
          <a:lstStyle/>
          <a:p>
            <a:pPr indent="-215900" lvl="0" marL="431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14" name="Google Shape;114;p35:notes"/>
          <p:cNvSpPr txBox="1"/>
          <p:nvPr>
            <p:ph idx="12" type="sldNum"/>
          </p:nvPr>
        </p:nvSpPr>
        <p:spPr>
          <a:xfrm>
            <a:off x="3884613" y="8685225"/>
            <a:ext cx="2971800" cy="459000"/>
          </a:xfrm>
          <a:prstGeom prst="rect">
            <a:avLst/>
          </a:prstGeom>
          <a:noFill/>
          <a:ln>
            <a:noFill/>
          </a:ln>
        </p:spPr>
        <p:txBody>
          <a:bodyPr anchorCtr="0" anchor="b" bIns="46625" lIns="93275" spcFirstLastPara="1" rIns="93275" wrap="square" tIns="466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4:notes"/>
          <p:cNvSpPr txBox="1"/>
          <p:nvPr>
            <p:ph idx="1" type="body"/>
          </p:nvPr>
        </p:nvSpPr>
        <p:spPr>
          <a:xfrm>
            <a:off x="685800" y="4400555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6625" lIns="93275" spcFirstLastPara="1" rIns="93275" wrap="square" tIns="466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t/>
            </a:r>
            <a:endParaRPr/>
          </a:p>
        </p:txBody>
      </p:sp>
      <p:sp>
        <p:nvSpPr>
          <p:cNvPr id="138" name="Google Shape;138;p14:notes"/>
          <p:cNvSpPr/>
          <p:nvPr>
            <p:ph idx="2" type="sldImg"/>
          </p:nvPr>
        </p:nvSpPr>
        <p:spPr>
          <a:xfrm>
            <a:off x="1431925" y="1143000"/>
            <a:ext cx="399415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43:notes"/>
          <p:cNvSpPr/>
          <p:nvPr>
            <p:ph idx="2" type="sldImg"/>
          </p:nvPr>
        </p:nvSpPr>
        <p:spPr>
          <a:xfrm>
            <a:off x="1431925" y="1143000"/>
            <a:ext cx="399415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2" name="Google Shape;162;p43:notes"/>
          <p:cNvSpPr txBox="1"/>
          <p:nvPr>
            <p:ph idx="1" type="body"/>
          </p:nvPr>
        </p:nvSpPr>
        <p:spPr>
          <a:xfrm>
            <a:off x="685800" y="4400555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63" name="Google Shape;163;p43:notes"/>
          <p:cNvSpPr txBox="1"/>
          <p:nvPr>
            <p:ph idx="12" type="sldNum"/>
          </p:nvPr>
        </p:nvSpPr>
        <p:spPr>
          <a:xfrm>
            <a:off x="3884613" y="8685225"/>
            <a:ext cx="2971800" cy="45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6100" lIns="86100" spcFirstLastPara="1" rIns="86100" wrap="square" tIns="861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45:notes"/>
          <p:cNvSpPr/>
          <p:nvPr>
            <p:ph idx="2" type="sldImg"/>
          </p:nvPr>
        </p:nvSpPr>
        <p:spPr>
          <a:xfrm>
            <a:off x="1431925" y="1143000"/>
            <a:ext cx="399415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5" name="Google Shape;175;p45:notes"/>
          <p:cNvSpPr txBox="1"/>
          <p:nvPr>
            <p:ph idx="1" type="body"/>
          </p:nvPr>
        </p:nvSpPr>
        <p:spPr>
          <a:xfrm>
            <a:off x="685800" y="4400555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76" name="Google Shape;176;p45:notes"/>
          <p:cNvSpPr txBox="1"/>
          <p:nvPr>
            <p:ph idx="12" type="sldNum"/>
          </p:nvPr>
        </p:nvSpPr>
        <p:spPr>
          <a:xfrm>
            <a:off x="3884613" y="8685225"/>
            <a:ext cx="2971800" cy="45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6100" lIns="86100" spcFirstLastPara="1" rIns="86100" wrap="square" tIns="861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46:notes"/>
          <p:cNvSpPr/>
          <p:nvPr>
            <p:ph idx="2" type="sldImg"/>
          </p:nvPr>
        </p:nvSpPr>
        <p:spPr>
          <a:xfrm>
            <a:off x="1431925" y="1143000"/>
            <a:ext cx="399415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2" name="Google Shape;202;p46:notes"/>
          <p:cNvSpPr txBox="1"/>
          <p:nvPr>
            <p:ph idx="1" type="body"/>
          </p:nvPr>
        </p:nvSpPr>
        <p:spPr>
          <a:xfrm>
            <a:off x="685800" y="4400555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6625" lIns="93275" spcFirstLastPara="1" rIns="93275" wrap="square" tIns="46625">
            <a:noAutofit/>
          </a:bodyPr>
          <a:lstStyle/>
          <a:p>
            <a:pPr indent="-215900" lvl="0" marL="431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203" name="Google Shape;203;p46:notes"/>
          <p:cNvSpPr txBox="1"/>
          <p:nvPr>
            <p:ph idx="12" type="sldNum"/>
          </p:nvPr>
        </p:nvSpPr>
        <p:spPr>
          <a:xfrm>
            <a:off x="3884613" y="8685225"/>
            <a:ext cx="2971800" cy="459000"/>
          </a:xfrm>
          <a:prstGeom prst="rect">
            <a:avLst/>
          </a:prstGeom>
          <a:noFill/>
          <a:ln>
            <a:noFill/>
          </a:ln>
        </p:spPr>
        <p:txBody>
          <a:bodyPr anchorCtr="0" anchor="b" bIns="46625" lIns="93275" spcFirstLastPara="1" rIns="93275" wrap="square" tIns="466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47:notes"/>
          <p:cNvSpPr/>
          <p:nvPr>
            <p:ph idx="2" type="sldImg"/>
          </p:nvPr>
        </p:nvSpPr>
        <p:spPr>
          <a:xfrm>
            <a:off x="1431925" y="1143000"/>
            <a:ext cx="399415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2" name="Google Shape;232;p47:notes"/>
          <p:cNvSpPr txBox="1"/>
          <p:nvPr>
            <p:ph idx="1" type="body"/>
          </p:nvPr>
        </p:nvSpPr>
        <p:spPr>
          <a:xfrm>
            <a:off x="685800" y="4400555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33" name="Google Shape;233;p47:notes"/>
          <p:cNvSpPr txBox="1"/>
          <p:nvPr>
            <p:ph idx="12" type="sldNum"/>
          </p:nvPr>
        </p:nvSpPr>
        <p:spPr>
          <a:xfrm>
            <a:off x="3884613" y="8685225"/>
            <a:ext cx="2971800" cy="45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6100" lIns="86100" spcFirstLastPara="1" rIns="86100" wrap="square" tIns="861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48:notes"/>
          <p:cNvSpPr/>
          <p:nvPr>
            <p:ph idx="2" type="sldImg"/>
          </p:nvPr>
        </p:nvSpPr>
        <p:spPr>
          <a:xfrm>
            <a:off x="1431925" y="1143000"/>
            <a:ext cx="399415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8" name="Google Shape;268;p48:notes"/>
          <p:cNvSpPr txBox="1"/>
          <p:nvPr>
            <p:ph idx="1" type="body"/>
          </p:nvPr>
        </p:nvSpPr>
        <p:spPr>
          <a:xfrm>
            <a:off x="685800" y="4400555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69" name="Google Shape;269;p48:notes"/>
          <p:cNvSpPr txBox="1"/>
          <p:nvPr>
            <p:ph idx="12" type="sldNum"/>
          </p:nvPr>
        </p:nvSpPr>
        <p:spPr>
          <a:xfrm>
            <a:off x="3884613" y="8685225"/>
            <a:ext cx="2971800" cy="45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6100" lIns="86100" spcFirstLastPara="1" rIns="86100" wrap="square" tIns="861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8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3100" lIns="113100" spcFirstLastPara="1" rIns="113100" wrap="square" tIns="1131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6"/>
          <p:cNvSpPr txBox="1"/>
          <p:nvPr>
            <p:ph type="title"/>
          </p:nvPr>
        </p:nvSpPr>
        <p:spPr>
          <a:xfrm>
            <a:off x="539275" y="680227"/>
            <a:ext cx="7004700" cy="61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3100" lIns="113100" spcFirstLastPara="1" rIns="113100" wrap="square" tIns="1131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9pPr>
          </a:lstStyle>
          <a:p/>
        </p:txBody>
      </p:sp>
      <p:sp>
        <p:nvSpPr>
          <p:cNvPr id="44" name="Google Shape;44;p66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3100" lIns="113100" spcFirstLastPara="1" rIns="113100" wrap="square" tIns="1131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67"/>
          <p:cNvSpPr/>
          <p:nvPr/>
        </p:nvSpPr>
        <p:spPr>
          <a:xfrm>
            <a:off x="5029200" y="-189"/>
            <a:ext cx="5029200" cy="7772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113100" lIns="113100" spcFirstLastPara="1" rIns="113100" wrap="square" tIns="1131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" name="Google Shape;47;p67"/>
          <p:cNvSpPr txBox="1"/>
          <p:nvPr>
            <p:ph type="title"/>
          </p:nvPr>
        </p:nvSpPr>
        <p:spPr>
          <a:xfrm>
            <a:off x="292050" y="1863464"/>
            <a:ext cx="4449600" cy="2239800"/>
          </a:xfrm>
          <a:prstGeom prst="rect">
            <a:avLst/>
          </a:prstGeom>
          <a:noFill/>
          <a:ln>
            <a:noFill/>
          </a:ln>
        </p:spPr>
        <p:txBody>
          <a:bodyPr anchorCtr="0" anchor="b" bIns="113100" lIns="113100" spcFirstLastPara="1" rIns="113100" wrap="square" tIns="1131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48" name="Google Shape;48;p67"/>
          <p:cNvSpPr txBox="1"/>
          <p:nvPr>
            <p:ph idx="1" type="subTitle"/>
          </p:nvPr>
        </p:nvSpPr>
        <p:spPr>
          <a:xfrm>
            <a:off x="292050" y="4235758"/>
            <a:ext cx="4449600" cy="1866300"/>
          </a:xfrm>
          <a:prstGeom prst="rect">
            <a:avLst/>
          </a:prstGeom>
          <a:noFill/>
          <a:ln>
            <a:noFill/>
          </a:ln>
        </p:spPr>
        <p:txBody>
          <a:bodyPr anchorCtr="0" anchor="t" bIns="113100" lIns="113100" spcFirstLastPara="1" rIns="113100" wrap="square" tIns="1131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49" name="Google Shape;49;p67"/>
          <p:cNvSpPr txBox="1"/>
          <p:nvPr>
            <p:ph idx="2" type="body"/>
          </p:nvPr>
        </p:nvSpPr>
        <p:spPr>
          <a:xfrm>
            <a:off x="5433450" y="1094158"/>
            <a:ext cx="4220700" cy="558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3100" lIns="113100" spcFirstLastPara="1" rIns="113100" wrap="square" tIns="113100">
            <a:normAutofit/>
          </a:bodyPr>
          <a:lstStyle>
            <a:lvl1pPr indent="-3683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indent="-3365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2pPr>
            <a:lvl3pPr indent="-3365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3pPr>
            <a:lvl4pPr indent="-3365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4pPr>
            <a:lvl5pPr indent="-3365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5pPr>
            <a:lvl6pPr indent="-3365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6pPr>
            <a:lvl7pPr indent="-3365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7pPr>
            <a:lvl8pPr indent="-3365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8pPr>
            <a:lvl9pPr indent="-3365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9pPr>
          </a:lstStyle>
          <a:p/>
        </p:txBody>
      </p:sp>
      <p:sp>
        <p:nvSpPr>
          <p:cNvPr id="50" name="Google Shape;50;p67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3100" lIns="113100" spcFirstLastPara="1" rIns="113100" wrap="square" tIns="1131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68"/>
          <p:cNvSpPr txBox="1"/>
          <p:nvPr>
            <p:ph idx="1" type="body"/>
          </p:nvPr>
        </p:nvSpPr>
        <p:spPr>
          <a:xfrm>
            <a:off x="342870" y="6392869"/>
            <a:ext cx="65988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3100" lIns="113100" spcFirstLastPara="1" rIns="113100" wrap="square" tIns="1131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1pPr>
          </a:lstStyle>
          <a:p/>
        </p:txBody>
      </p:sp>
      <p:sp>
        <p:nvSpPr>
          <p:cNvPr id="53" name="Google Shape;53;p68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3100" lIns="113100" spcFirstLastPara="1" rIns="113100" wrap="square" tIns="1131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69"/>
          <p:cNvSpPr txBox="1"/>
          <p:nvPr>
            <p:ph hasCustomPrompt="1" type="title"/>
          </p:nvPr>
        </p:nvSpPr>
        <p:spPr>
          <a:xfrm>
            <a:off x="342870" y="1671478"/>
            <a:ext cx="9372600" cy="2967000"/>
          </a:xfrm>
          <a:prstGeom prst="rect">
            <a:avLst/>
          </a:prstGeom>
          <a:noFill/>
          <a:ln>
            <a:noFill/>
          </a:ln>
        </p:spPr>
        <p:txBody>
          <a:bodyPr anchorCtr="0" anchor="b" bIns="113100" lIns="113100" spcFirstLastPara="1" rIns="113100" wrap="square" tIns="1131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9pPr>
          </a:lstStyle>
          <a:p>
            <a:r>
              <a:t>xx%</a:t>
            </a:r>
          </a:p>
        </p:txBody>
      </p:sp>
      <p:sp>
        <p:nvSpPr>
          <p:cNvPr id="56" name="Google Shape;56;p69"/>
          <p:cNvSpPr txBox="1"/>
          <p:nvPr>
            <p:ph idx="1" type="body"/>
          </p:nvPr>
        </p:nvSpPr>
        <p:spPr>
          <a:xfrm>
            <a:off x="342870" y="4763362"/>
            <a:ext cx="9372600" cy="19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13100" lIns="113100" spcFirstLastPara="1" rIns="113100" wrap="square" tIns="113100">
            <a:normAutofit/>
          </a:bodyPr>
          <a:lstStyle>
            <a:lvl1pPr indent="-3683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indent="-33655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2pPr>
            <a:lvl3pPr indent="-33655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3pPr>
            <a:lvl4pPr indent="-33655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4pPr>
            <a:lvl5pPr indent="-33655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5pPr>
            <a:lvl6pPr indent="-33655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6pPr>
            <a:lvl7pPr indent="-33655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7pPr>
            <a:lvl8pPr indent="-33655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8pPr>
            <a:lvl9pPr indent="-33655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9pPr>
          </a:lstStyle>
          <a:p/>
        </p:txBody>
      </p:sp>
      <p:sp>
        <p:nvSpPr>
          <p:cNvPr id="57" name="Google Shape;57;p69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3100" lIns="113100" spcFirstLastPara="1" rIns="113100" wrap="square" tIns="1131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72"/>
          <p:cNvSpPr txBox="1"/>
          <p:nvPr>
            <p:ph type="title"/>
          </p:nvPr>
        </p:nvSpPr>
        <p:spPr>
          <a:xfrm>
            <a:off x="164147" y="423227"/>
            <a:ext cx="9730104" cy="3575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150">
                <a:solidFill>
                  <a:srgbClr val="756F6F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72"/>
          <p:cNvSpPr txBox="1"/>
          <p:nvPr>
            <p:ph idx="1" type="body"/>
          </p:nvPr>
        </p:nvSpPr>
        <p:spPr>
          <a:xfrm>
            <a:off x="4257928" y="2404998"/>
            <a:ext cx="5075555" cy="17043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72"/>
          <p:cNvSpPr txBox="1"/>
          <p:nvPr>
            <p:ph idx="11" type="ftr"/>
          </p:nvPr>
        </p:nvSpPr>
        <p:spPr>
          <a:xfrm>
            <a:off x="3419856" y="7228332"/>
            <a:ext cx="3218688" cy="3886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" name="Google Shape;15;p72"/>
          <p:cNvSpPr txBox="1"/>
          <p:nvPr>
            <p:ph idx="10" type="dt"/>
          </p:nvPr>
        </p:nvSpPr>
        <p:spPr>
          <a:xfrm>
            <a:off x="502920" y="7228332"/>
            <a:ext cx="2313432" cy="3886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" name="Google Shape;16;p72"/>
          <p:cNvSpPr txBox="1"/>
          <p:nvPr>
            <p:ph idx="12" type="sldNum"/>
          </p:nvPr>
        </p:nvSpPr>
        <p:spPr>
          <a:xfrm>
            <a:off x="9756393" y="7413770"/>
            <a:ext cx="154304" cy="1714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2857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50"/>
              <a:buFont typeface="Arial"/>
              <a:buNone/>
              <a:defRPr b="0" i="0" sz="950" u="none" cap="none" strike="noStrike">
                <a:solidFill>
                  <a:srgbClr val="585858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indent="0" lvl="1" marL="2857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50"/>
              <a:buFont typeface="Arial"/>
              <a:buNone/>
              <a:defRPr b="0" i="0" sz="950" u="none" cap="none" strike="noStrike">
                <a:solidFill>
                  <a:srgbClr val="585858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indent="0" lvl="2" marL="2857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50"/>
              <a:buFont typeface="Arial"/>
              <a:buNone/>
              <a:defRPr b="0" i="0" sz="950" u="none" cap="none" strike="noStrike">
                <a:solidFill>
                  <a:srgbClr val="585858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indent="0" lvl="3" marL="2857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50"/>
              <a:buFont typeface="Arial"/>
              <a:buNone/>
              <a:defRPr b="0" i="0" sz="950" u="none" cap="none" strike="noStrike">
                <a:solidFill>
                  <a:srgbClr val="585858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indent="0" lvl="4" marL="2857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50"/>
              <a:buFont typeface="Arial"/>
              <a:buNone/>
              <a:defRPr b="0" i="0" sz="950" u="none" cap="none" strike="noStrike">
                <a:solidFill>
                  <a:srgbClr val="585858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indent="0" lvl="5" marL="2857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50"/>
              <a:buFont typeface="Arial"/>
              <a:buNone/>
              <a:defRPr b="0" i="0" sz="950" u="none" cap="none" strike="noStrike">
                <a:solidFill>
                  <a:srgbClr val="585858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indent="0" lvl="6" marL="2857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50"/>
              <a:buFont typeface="Arial"/>
              <a:buNone/>
              <a:defRPr b="0" i="0" sz="950" u="none" cap="none" strike="noStrike">
                <a:solidFill>
                  <a:srgbClr val="585858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indent="0" lvl="7" marL="2857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50"/>
              <a:buFont typeface="Arial"/>
              <a:buNone/>
              <a:defRPr b="0" i="0" sz="950" u="none" cap="none" strike="noStrike">
                <a:solidFill>
                  <a:srgbClr val="585858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indent="0" lvl="8" marL="2857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50"/>
              <a:buFont typeface="Arial"/>
              <a:buNone/>
              <a:defRPr b="0" i="0" sz="950" u="none" cap="none" strike="noStrike">
                <a:solidFill>
                  <a:srgbClr val="585858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pPr indent="0" lvl="0" marL="28575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59"/>
          <p:cNvSpPr txBox="1"/>
          <p:nvPr>
            <p:ph idx="12" type="sldNum"/>
          </p:nvPr>
        </p:nvSpPr>
        <p:spPr>
          <a:xfrm>
            <a:off x="7103745" y="7203863"/>
            <a:ext cx="2263200" cy="41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1600" lIns="83225" spcFirstLastPara="1" rIns="83225" wrap="square" tIns="416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60"/>
          <p:cNvSpPr txBox="1"/>
          <p:nvPr>
            <p:ph type="ctrTitle"/>
          </p:nvPr>
        </p:nvSpPr>
        <p:spPr>
          <a:xfrm>
            <a:off x="342879" y="1125136"/>
            <a:ext cx="9372600" cy="3101700"/>
          </a:xfrm>
          <a:prstGeom prst="rect">
            <a:avLst/>
          </a:prstGeom>
          <a:noFill/>
          <a:ln>
            <a:noFill/>
          </a:ln>
        </p:spPr>
        <p:txBody>
          <a:bodyPr anchorCtr="0" anchor="b" bIns="113100" lIns="113100" spcFirstLastPara="1" rIns="113100" wrap="square" tIns="1131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9pPr>
          </a:lstStyle>
          <a:p/>
        </p:txBody>
      </p:sp>
      <p:sp>
        <p:nvSpPr>
          <p:cNvPr id="21" name="Google Shape;21;p60"/>
          <p:cNvSpPr txBox="1"/>
          <p:nvPr>
            <p:ph idx="1" type="subTitle"/>
          </p:nvPr>
        </p:nvSpPr>
        <p:spPr>
          <a:xfrm>
            <a:off x="342870" y="4282678"/>
            <a:ext cx="9372600" cy="11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13100" lIns="113100" spcFirstLastPara="1" rIns="113100" wrap="square" tIns="1131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9pPr>
          </a:lstStyle>
          <a:p/>
        </p:txBody>
      </p:sp>
      <p:sp>
        <p:nvSpPr>
          <p:cNvPr id="22" name="Google Shape;22;p60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3100" lIns="113100" spcFirstLastPara="1" rIns="113100" wrap="square" tIns="1131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61"/>
          <p:cNvSpPr txBox="1"/>
          <p:nvPr>
            <p:ph type="title"/>
          </p:nvPr>
        </p:nvSpPr>
        <p:spPr>
          <a:xfrm>
            <a:off x="342870" y="3250173"/>
            <a:ext cx="9372600" cy="127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3100" lIns="113100" spcFirstLastPara="1" rIns="113100" wrap="square" tIns="1131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9pPr>
          </a:lstStyle>
          <a:p/>
        </p:txBody>
      </p:sp>
      <p:sp>
        <p:nvSpPr>
          <p:cNvPr id="25" name="Google Shape;25;p61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3100" lIns="113100" spcFirstLastPara="1" rIns="113100" wrap="square" tIns="1131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2"/>
          <p:cNvSpPr txBox="1"/>
          <p:nvPr>
            <p:ph type="title"/>
          </p:nvPr>
        </p:nvSpPr>
        <p:spPr>
          <a:xfrm>
            <a:off x="342870" y="672482"/>
            <a:ext cx="9372600" cy="865500"/>
          </a:xfrm>
          <a:prstGeom prst="rect">
            <a:avLst/>
          </a:prstGeom>
          <a:noFill/>
          <a:ln>
            <a:noFill/>
          </a:ln>
        </p:spPr>
        <p:txBody>
          <a:bodyPr anchorCtr="0" anchor="t" bIns="113100" lIns="113100" spcFirstLastPara="1" rIns="113100" wrap="square" tIns="1131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28" name="Google Shape;28;p62"/>
          <p:cNvSpPr txBox="1"/>
          <p:nvPr>
            <p:ph idx="1" type="body"/>
          </p:nvPr>
        </p:nvSpPr>
        <p:spPr>
          <a:xfrm>
            <a:off x="342870" y="1741518"/>
            <a:ext cx="9372600" cy="5162700"/>
          </a:xfrm>
          <a:prstGeom prst="rect">
            <a:avLst/>
          </a:prstGeom>
          <a:noFill/>
          <a:ln>
            <a:noFill/>
          </a:ln>
        </p:spPr>
        <p:txBody>
          <a:bodyPr anchorCtr="0" anchor="t" bIns="113100" lIns="113100" spcFirstLastPara="1" rIns="113100" wrap="square" tIns="113100">
            <a:normAutofit/>
          </a:bodyPr>
          <a:lstStyle>
            <a:lvl1pPr indent="-3683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indent="-3365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2pPr>
            <a:lvl3pPr indent="-3365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3pPr>
            <a:lvl4pPr indent="-3365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4pPr>
            <a:lvl5pPr indent="-3365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5pPr>
            <a:lvl6pPr indent="-3365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6pPr>
            <a:lvl7pPr indent="-3365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7pPr>
            <a:lvl8pPr indent="-3365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8pPr>
            <a:lvl9pPr indent="-3365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9pPr>
          </a:lstStyle>
          <a:p/>
        </p:txBody>
      </p:sp>
      <p:sp>
        <p:nvSpPr>
          <p:cNvPr id="29" name="Google Shape;29;p62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3100" lIns="113100" spcFirstLastPara="1" rIns="113100" wrap="square" tIns="1131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3"/>
          <p:cNvSpPr txBox="1"/>
          <p:nvPr>
            <p:ph type="title"/>
          </p:nvPr>
        </p:nvSpPr>
        <p:spPr>
          <a:xfrm>
            <a:off x="342870" y="672482"/>
            <a:ext cx="9372600" cy="865500"/>
          </a:xfrm>
          <a:prstGeom prst="rect">
            <a:avLst/>
          </a:prstGeom>
          <a:noFill/>
          <a:ln>
            <a:noFill/>
          </a:ln>
        </p:spPr>
        <p:txBody>
          <a:bodyPr anchorCtr="0" anchor="t" bIns="113100" lIns="113100" spcFirstLastPara="1" rIns="113100" wrap="square" tIns="1131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32" name="Google Shape;32;p63"/>
          <p:cNvSpPr txBox="1"/>
          <p:nvPr>
            <p:ph idx="1" type="body"/>
          </p:nvPr>
        </p:nvSpPr>
        <p:spPr>
          <a:xfrm>
            <a:off x="342870" y="1741518"/>
            <a:ext cx="4399800" cy="5162700"/>
          </a:xfrm>
          <a:prstGeom prst="rect">
            <a:avLst/>
          </a:prstGeom>
          <a:noFill/>
          <a:ln>
            <a:noFill/>
          </a:ln>
        </p:spPr>
        <p:txBody>
          <a:bodyPr anchorCtr="0" anchor="t" bIns="113100" lIns="113100" spcFirstLastPara="1" rIns="113100" wrap="square" tIns="113100">
            <a:normAutofit/>
          </a:bodyPr>
          <a:lstStyle>
            <a:lvl1pPr indent="-3365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1pPr>
            <a:lvl2pPr indent="-3238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indent="-3238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indent="-3238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indent="-3238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indent="-3238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indent="-3238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indent="-3238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indent="-3238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/>
        </p:txBody>
      </p:sp>
      <p:sp>
        <p:nvSpPr>
          <p:cNvPr id="33" name="Google Shape;33;p63"/>
          <p:cNvSpPr txBox="1"/>
          <p:nvPr>
            <p:ph idx="2" type="body"/>
          </p:nvPr>
        </p:nvSpPr>
        <p:spPr>
          <a:xfrm>
            <a:off x="5315640" y="1741518"/>
            <a:ext cx="4399800" cy="5162700"/>
          </a:xfrm>
          <a:prstGeom prst="rect">
            <a:avLst/>
          </a:prstGeom>
          <a:noFill/>
          <a:ln>
            <a:noFill/>
          </a:ln>
        </p:spPr>
        <p:txBody>
          <a:bodyPr anchorCtr="0" anchor="t" bIns="113100" lIns="113100" spcFirstLastPara="1" rIns="113100" wrap="square" tIns="113100">
            <a:normAutofit/>
          </a:bodyPr>
          <a:lstStyle>
            <a:lvl1pPr indent="-3365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1pPr>
            <a:lvl2pPr indent="-3238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indent="-3238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indent="-3238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indent="-3238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indent="-3238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indent="-3238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indent="-3238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indent="-3238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/>
        </p:txBody>
      </p:sp>
      <p:sp>
        <p:nvSpPr>
          <p:cNvPr id="34" name="Google Shape;34;p63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3100" lIns="113100" spcFirstLastPara="1" rIns="113100" wrap="square" tIns="1131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64"/>
          <p:cNvSpPr txBox="1"/>
          <p:nvPr>
            <p:ph type="title"/>
          </p:nvPr>
        </p:nvSpPr>
        <p:spPr>
          <a:xfrm>
            <a:off x="342870" y="672482"/>
            <a:ext cx="9372600" cy="865500"/>
          </a:xfrm>
          <a:prstGeom prst="rect">
            <a:avLst/>
          </a:prstGeom>
          <a:noFill/>
          <a:ln>
            <a:noFill/>
          </a:ln>
        </p:spPr>
        <p:txBody>
          <a:bodyPr anchorCtr="0" anchor="t" bIns="113100" lIns="113100" spcFirstLastPara="1" rIns="113100" wrap="square" tIns="1131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37" name="Google Shape;37;p64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3100" lIns="113100" spcFirstLastPara="1" rIns="113100" wrap="square" tIns="1131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65"/>
          <p:cNvSpPr txBox="1"/>
          <p:nvPr>
            <p:ph type="title"/>
          </p:nvPr>
        </p:nvSpPr>
        <p:spPr>
          <a:xfrm>
            <a:off x="342870" y="839573"/>
            <a:ext cx="3088800" cy="1141800"/>
          </a:xfrm>
          <a:prstGeom prst="rect">
            <a:avLst/>
          </a:prstGeom>
          <a:noFill/>
          <a:ln>
            <a:noFill/>
          </a:ln>
        </p:spPr>
        <p:txBody>
          <a:bodyPr anchorCtr="0" anchor="b" bIns="113100" lIns="113100" spcFirstLastPara="1" rIns="113100" wrap="square" tIns="1131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40" name="Google Shape;40;p65"/>
          <p:cNvSpPr txBox="1"/>
          <p:nvPr>
            <p:ph idx="1" type="body"/>
          </p:nvPr>
        </p:nvSpPr>
        <p:spPr>
          <a:xfrm>
            <a:off x="342870" y="2099840"/>
            <a:ext cx="3088800" cy="4804500"/>
          </a:xfrm>
          <a:prstGeom prst="rect">
            <a:avLst/>
          </a:prstGeom>
          <a:noFill/>
          <a:ln>
            <a:noFill/>
          </a:ln>
        </p:spPr>
        <p:txBody>
          <a:bodyPr anchorCtr="0" anchor="t" bIns="113100" lIns="113100" spcFirstLastPara="1" rIns="113100" wrap="square" tIns="113100">
            <a:normAutofit/>
          </a:bodyPr>
          <a:lstStyle>
            <a:lvl1pPr indent="-3238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1pPr>
            <a:lvl2pPr indent="-3238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indent="-3238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indent="-3238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indent="-3238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indent="-3238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indent="-3238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indent="-3238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indent="-3238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/>
        </p:txBody>
      </p:sp>
      <p:sp>
        <p:nvSpPr>
          <p:cNvPr id="41" name="Google Shape;41;p65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3100" lIns="113100" spcFirstLastPara="1" rIns="113100" wrap="square" tIns="1131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2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57"/>
          <p:cNvSpPr txBox="1"/>
          <p:nvPr>
            <p:ph type="title"/>
          </p:nvPr>
        </p:nvSpPr>
        <p:spPr>
          <a:xfrm>
            <a:off x="342870" y="672482"/>
            <a:ext cx="9372600" cy="865500"/>
          </a:xfrm>
          <a:prstGeom prst="rect">
            <a:avLst/>
          </a:prstGeom>
          <a:noFill/>
          <a:ln>
            <a:noFill/>
          </a:ln>
        </p:spPr>
        <p:txBody>
          <a:bodyPr anchorCtr="0" anchor="t" bIns="113100" lIns="113100" spcFirstLastPara="1" rIns="113100" wrap="square" tIns="1131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rial"/>
              <a:buNone/>
              <a:defRPr b="0" i="0" sz="3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rial"/>
              <a:buNone/>
              <a:defRPr b="0" i="0" sz="3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rial"/>
              <a:buNone/>
              <a:defRPr b="0" i="0" sz="3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rial"/>
              <a:buNone/>
              <a:defRPr b="0" i="0" sz="3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rial"/>
              <a:buNone/>
              <a:defRPr b="0" i="0" sz="3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rial"/>
              <a:buNone/>
              <a:defRPr b="0" i="0" sz="3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rial"/>
              <a:buNone/>
              <a:defRPr b="0" i="0" sz="3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rial"/>
              <a:buNone/>
              <a:defRPr b="0" i="0" sz="3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rial"/>
              <a:buNone/>
              <a:defRPr b="0" i="0" sz="3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57"/>
          <p:cNvSpPr txBox="1"/>
          <p:nvPr>
            <p:ph idx="1" type="body"/>
          </p:nvPr>
        </p:nvSpPr>
        <p:spPr>
          <a:xfrm>
            <a:off x="342870" y="1741518"/>
            <a:ext cx="9372600" cy="5162700"/>
          </a:xfrm>
          <a:prstGeom prst="rect">
            <a:avLst/>
          </a:prstGeom>
          <a:noFill/>
          <a:ln>
            <a:noFill/>
          </a:ln>
        </p:spPr>
        <p:txBody>
          <a:bodyPr anchorCtr="0" anchor="t" bIns="113100" lIns="113100" spcFirstLastPara="1" rIns="113100" wrap="square" tIns="113100">
            <a:normAutofit/>
          </a:bodyPr>
          <a:lstStyle>
            <a:lvl1pPr indent="-3683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Arial"/>
              <a:buChar char="●"/>
              <a:defRPr b="0" i="0" sz="2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3655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Arial"/>
              <a:buChar char="○"/>
              <a:defRPr b="0" i="0" sz="17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3655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Arial"/>
              <a:buChar char="■"/>
              <a:defRPr b="0" i="0" sz="17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3655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Arial"/>
              <a:buChar char="●"/>
              <a:defRPr b="0" i="0" sz="17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3655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Arial"/>
              <a:buChar char="○"/>
              <a:defRPr b="0" i="0" sz="17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3655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Arial"/>
              <a:buChar char="■"/>
              <a:defRPr b="0" i="0" sz="17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3655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Arial"/>
              <a:buChar char="●"/>
              <a:defRPr b="0" i="0" sz="17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3655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Arial"/>
              <a:buChar char="○"/>
              <a:defRPr b="0" i="0" sz="17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3655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Arial"/>
              <a:buChar char="■"/>
              <a:defRPr b="0" i="0" sz="17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57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3100" lIns="113100" spcFirstLastPara="1" rIns="113100" wrap="square" tIns="113100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1" Type="http://schemas.openxmlformats.org/officeDocument/2006/relationships/image" Target="../media/image13.png"/><Relationship Id="rId10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Relationship Id="rId4" Type="http://schemas.openxmlformats.org/officeDocument/2006/relationships/image" Target="../media/image4.png"/><Relationship Id="rId9" Type="http://schemas.openxmlformats.org/officeDocument/2006/relationships/image" Target="../media/image8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9.png"/><Relationship Id="rId8" Type="http://schemas.openxmlformats.org/officeDocument/2006/relationships/image" Target="../media/image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2.png"/><Relationship Id="rId4" Type="http://schemas.openxmlformats.org/officeDocument/2006/relationships/image" Target="../media/image1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7.jpg"/><Relationship Id="rId4" Type="http://schemas.openxmlformats.org/officeDocument/2006/relationships/image" Target="../media/image15.jpg"/><Relationship Id="rId5" Type="http://schemas.openxmlformats.org/officeDocument/2006/relationships/image" Target="../media/image1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3.png"/><Relationship Id="rId4" Type="http://schemas.openxmlformats.org/officeDocument/2006/relationships/image" Target="../media/image1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3.png"/><Relationship Id="rId4" Type="http://schemas.openxmlformats.org/officeDocument/2006/relationships/image" Target="../media/image1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3.png"/><Relationship Id="rId4" Type="http://schemas.openxmlformats.org/officeDocument/2006/relationships/image" Target="../media/image1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hyperlink" Target="https://openinventionnetwork.com/join-oin-2-0/" TargetMode="External"/><Relationship Id="rId4" Type="http://schemas.openxmlformats.org/officeDocument/2006/relationships/image" Target="../media/image13.png"/><Relationship Id="rId5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oogle Shape;62;p1" title="OIN-PPT-Cover2.png"/>
          <p:cNvPicPr preferRelativeResize="0"/>
          <p:nvPr/>
        </p:nvPicPr>
        <p:blipFill rotWithShape="1">
          <a:blip r:embed="rId3">
            <a:alphaModFix/>
          </a:blip>
          <a:srcRect b="0" l="6894" r="6896" t="0"/>
          <a:stretch/>
        </p:blipFill>
        <p:spPr>
          <a:xfrm>
            <a:off x="0" y="0"/>
            <a:ext cx="10058399" cy="7772400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"/>
          <p:cNvSpPr/>
          <p:nvPr/>
        </p:nvSpPr>
        <p:spPr>
          <a:xfrm>
            <a:off x="335500" y="1735125"/>
            <a:ext cx="4548900" cy="1800300"/>
          </a:xfrm>
          <a:prstGeom prst="round2DiagRect">
            <a:avLst>
              <a:gd fmla="val 16667" name="adj1"/>
              <a:gd fmla="val 0" name="adj2"/>
            </a:avLst>
          </a:prstGeom>
          <a:solidFill>
            <a:srgbClr val="ED7D31">
              <a:alpha val="674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p1"/>
          <p:cNvSpPr txBox="1"/>
          <p:nvPr/>
        </p:nvSpPr>
        <p:spPr>
          <a:xfrm>
            <a:off x="741300" y="2063725"/>
            <a:ext cx="5199600" cy="97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1600" lIns="83200" spcFirstLastPara="1" rIns="83200" wrap="square" tIns="416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</a:pPr>
            <a:r>
              <a:rPr b="1" i="0" lang="en" sz="3000" u="none" cap="none" strike="noStrike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Rediscovering OIN </a:t>
            </a:r>
            <a:endParaRPr b="1" i="0" sz="3000" u="none" cap="none" strike="noStrike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</a:pPr>
            <a:r>
              <a:rPr b="0" i="0" lang="en" sz="3000" u="none" cap="none" strike="noStrike">
                <a:solidFill>
                  <a:srgbClr val="FFFFFF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— The First 20 Years </a:t>
            </a:r>
            <a:endParaRPr b="0" i="0" sz="2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1"/>
          <p:cNvSpPr/>
          <p:nvPr/>
        </p:nvSpPr>
        <p:spPr>
          <a:xfrm rot="10800000">
            <a:off x="1282775" y="3321225"/>
            <a:ext cx="4548900" cy="1710900"/>
          </a:xfrm>
          <a:prstGeom prst="round2DiagRect">
            <a:avLst>
              <a:gd fmla="val 16667" name="adj1"/>
              <a:gd fmla="val 0" name="adj2"/>
            </a:avLst>
          </a:prstGeom>
          <a:solidFill>
            <a:srgbClr val="ED7D3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1"/>
          <p:cNvSpPr txBox="1"/>
          <p:nvPr/>
        </p:nvSpPr>
        <p:spPr>
          <a:xfrm>
            <a:off x="1699850" y="3647525"/>
            <a:ext cx="4182900" cy="129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1600" lIns="83200" spcFirstLastPara="1" rIns="83200" wrap="square" tIns="416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</a:pPr>
            <a:r>
              <a:rPr b="1" i="0" lang="en" sz="3000" u="none" cap="none" strike="noStrike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Introducing OIN 2.0</a:t>
            </a:r>
            <a:endParaRPr b="1" i="0" sz="3000" u="none" cap="none" strike="noStrike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</a:pPr>
            <a:r>
              <a:rPr b="0" i="0" lang="en" sz="3000" u="none" cap="none" strike="noStrike">
                <a:solidFill>
                  <a:srgbClr val="FFFFFF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— </a:t>
            </a:r>
            <a:r>
              <a:rPr b="0" i="0" lang="en" sz="3000" u="none" cap="none" strike="noStrike">
                <a:solidFill>
                  <a:schemeClr val="lt1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A New Frontier</a:t>
            </a:r>
            <a:endParaRPr b="0" i="0" sz="2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p1"/>
          <p:cNvSpPr txBox="1"/>
          <p:nvPr/>
        </p:nvSpPr>
        <p:spPr>
          <a:xfrm>
            <a:off x="7975675" y="7194375"/>
            <a:ext cx="18294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n" sz="1700" u="none" cap="none" strike="noStrik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February 2026</a:t>
            </a:r>
            <a:endParaRPr b="0" i="0" sz="1700" u="none" cap="none" strike="noStrike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68" name="Google Shape;68;p1" title="oin-stacked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16100" y="322200"/>
            <a:ext cx="1533914" cy="976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4"/>
          <p:cNvSpPr/>
          <p:nvPr/>
        </p:nvSpPr>
        <p:spPr>
          <a:xfrm>
            <a:off x="261575" y="6016649"/>
            <a:ext cx="4617300" cy="960300"/>
          </a:xfrm>
          <a:prstGeom prst="rect">
            <a:avLst/>
          </a:prstGeom>
          <a:solidFill>
            <a:srgbClr val="ED7D31">
              <a:alpha val="1254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p4"/>
          <p:cNvSpPr/>
          <p:nvPr/>
        </p:nvSpPr>
        <p:spPr>
          <a:xfrm>
            <a:off x="261575" y="3979275"/>
            <a:ext cx="4617300" cy="901200"/>
          </a:xfrm>
          <a:prstGeom prst="rect">
            <a:avLst/>
          </a:prstGeom>
          <a:solidFill>
            <a:srgbClr val="ED7D31">
              <a:alpha val="1254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4"/>
          <p:cNvSpPr/>
          <p:nvPr/>
        </p:nvSpPr>
        <p:spPr>
          <a:xfrm>
            <a:off x="261575" y="1989979"/>
            <a:ext cx="4617300" cy="901200"/>
          </a:xfrm>
          <a:prstGeom prst="rect">
            <a:avLst/>
          </a:prstGeom>
          <a:solidFill>
            <a:srgbClr val="ED7D31">
              <a:alpha val="1254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4"/>
          <p:cNvSpPr txBox="1"/>
          <p:nvPr/>
        </p:nvSpPr>
        <p:spPr>
          <a:xfrm>
            <a:off x="330659" y="1975166"/>
            <a:ext cx="4617300" cy="69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0950" lIns="110950" spcFirstLastPara="1" rIns="110950" wrap="square" tIns="11095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200" u="none" cap="none" strike="noStrik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Starting in 2005, </a:t>
            </a:r>
            <a:r>
              <a:rPr b="1" i="0" lang="en" sz="1200" u="none" cap="none" strike="noStrike">
                <a:solidFill>
                  <a:srgbClr val="ED7D31"/>
                </a:solidFill>
                <a:latin typeface="Raleway"/>
                <a:ea typeface="Raleway"/>
                <a:cs typeface="Raleway"/>
                <a:sym typeface="Raleway"/>
              </a:rPr>
              <a:t>8 full member companies</a:t>
            </a:r>
            <a:r>
              <a:rPr b="0" i="0" lang="en" sz="1200" u="none" cap="none" strike="noStrik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 contributed</a:t>
            </a:r>
            <a:endParaRPr b="0" i="0" sz="1200" u="none" cap="none" strike="noStrike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200" u="none" cap="none" strike="noStrik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$160 million (USD) in capital &amp; strategic patents to create OIN.</a:t>
            </a:r>
            <a:endParaRPr b="0" i="0" sz="1200" u="none" cap="none" strike="noStrike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77" name="Google Shape;77;p4"/>
          <p:cNvSpPr txBox="1"/>
          <p:nvPr/>
        </p:nvSpPr>
        <p:spPr>
          <a:xfrm>
            <a:off x="355875" y="6149625"/>
            <a:ext cx="4343100" cy="69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0950" lIns="110950" spcFirstLastPara="1" rIns="110950" wrap="square" tIns="1109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200" u="none" cap="none" strike="noStrike">
                <a:solidFill>
                  <a:srgbClr val="444444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In 20 years, OIN has built a </a:t>
            </a:r>
            <a:r>
              <a:rPr b="1" i="0" lang="en" sz="1200" u="none" cap="none" strike="noStrike">
                <a:solidFill>
                  <a:srgbClr val="ED7D31"/>
                </a:solidFill>
                <a:latin typeface="Raleway"/>
                <a:ea typeface="Raleway"/>
                <a:cs typeface="Raleway"/>
                <a:sym typeface="Raleway"/>
              </a:rPr>
              <a:t>community that owns 3+ million active patents &amp; applications</a:t>
            </a:r>
            <a:r>
              <a:rPr b="0" i="0" lang="en" sz="1200" u="none" cap="none" strike="noStrike">
                <a:solidFill>
                  <a:srgbClr val="444444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. We’ve been — and remain — </a:t>
            </a:r>
            <a:r>
              <a:rPr b="1" i="0" lang="en" sz="1200" u="none" cap="none" strike="noStrike">
                <a:solidFill>
                  <a:srgbClr val="444444"/>
                </a:solidFill>
                <a:latin typeface="Raleway"/>
                <a:ea typeface="Raleway"/>
                <a:cs typeface="Raleway"/>
                <a:sym typeface="Raleway"/>
              </a:rPr>
              <a:t>the world’s only institution</a:t>
            </a:r>
            <a:r>
              <a:rPr b="0" i="0" lang="en" sz="1200" u="none" cap="none" strike="noStrike">
                <a:solidFill>
                  <a:srgbClr val="444444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 dedicated to protecting Open Source from patent attacks.</a:t>
            </a:r>
            <a:endParaRPr b="0" i="0" sz="1200" u="none" cap="none" strike="noStrike">
              <a:solidFill>
                <a:srgbClr val="444444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</p:txBody>
      </p:sp>
      <p:sp>
        <p:nvSpPr>
          <p:cNvPr id="78" name="Google Shape;78;p4"/>
          <p:cNvSpPr txBox="1"/>
          <p:nvPr/>
        </p:nvSpPr>
        <p:spPr>
          <a:xfrm>
            <a:off x="332275" y="4183175"/>
            <a:ext cx="4617300" cy="63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0950" lIns="110950" spcFirstLastPara="1" rIns="110950" wrap="square" tIns="1109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200" u="none" cap="none" strike="noStrik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Our exclusive cross license —  the world's largest &amp; oldest defensive cross license — </a:t>
            </a:r>
            <a:r>
              <a:rPr b="1" i="0" lang="en" sz="1200" u="none" cap="none" strike="noStrike">
                <a:solidFill>
                  <a:srgbClr val="ED7D31"/>
                </a:solidFill>
                <a:latin typeface="Raleway"/>
                <a:ea typeface="Raleway"/>
                <a:cs typeface="Raleway"/>
                <a:sym typeface="Raleway"/>
              </a:rPr>
              <a:t>protects 5,100+ core Linux &amp;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" sz="1200" u="none" cap="none" strike="noStrike">
                <a:solidFill>
                  <a:srgbClr val="ED7D31"/>
                </a:solidFill>
                <a:latin typeface="Raleway"/>
                <a:ea typeface="Raleway"/>
                <a:cs typeface="Raleway"/>
                <a:sym typeface="Raleway"/>
              </a:rPr>
              <a:t>Open Source technologies </a:t>
            </a:r>
            <a:r>
              <a:rPr b="0" i="0" lang="en" sz="1200" u="none" cap="none" strike="noStrik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through our evolving Linux System definition. 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p4"/>
          <p:cNvSpPr txBox="1"/>
          <p:nvPr/>
        </p:nvSpPr>
        <p:spPr>
          <a:xfrm>
            <a:off x="97975" y="283905"/>
            <a:ext cx="9464400" cy="108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3500" lIns="93500" spcFirstLastPara="1" rIns="93500" wrap="square" tIns="935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en" sz="2200" u="none" cap="none" strike="noStrike">
                <a:solidFill>
                  <a:srgbClr val="757070"/>
                </a:solidFill>
                <a:latin typeface="Raleway"/>
                <a:ea typeface="Raleway"/>
                <a:cs typeface="Raleway"/>
                <a:sym typeface="Raleway"/>
              </a:rPr>
              <a:t>20 Years: Our mission has not wavered. We protect Open Source Software (OSS), enable freedom of action &amp; reduce patent risks. </a:t>
            </a:r>
            <a:endParaRPr b="1" i="0" sz="2200" u="none" cap="none" strike="noStrike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rgbClr val="757070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80" name="Google Shape;80;p4"/>
          <p:cNvSpPr/>
          <p:nvPr/>
        </p:nvSpPr>
        <p:spPr>
          <a:xfrm>
            <a:off x="1447900" y="5557878"/>
            <a:ext cx="2031000" cy="53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b="0" i="0" lang="en" sz="2300" u="none" cap="none" strike="noStrike">
                <a:solidFill>
                  <a:srgbClr val="FF9B53"/>
                </a:solidFill>
                <a:latin typeface="Raleway"/>
                <a:ea typeface="Raleway"/>
                <a:cs typeface="Raleway"/>
                <a:sym typeface="Raleway"/>
              </a:rPr>
              <a:t>3 Million+</a:t>
            </a:r>
            <a:endParaRPr b="0" i="0" sz="23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81" name="Google Shape;81;p4"/>
          <p:cNvSpPr/>
          <p:nvPr/>
        </p:nvSpPr>
        <p:spPr>
          <a:xfrm>
            <a:off x="1816906" y="3517392"/>
            <a:ext cx="1662000" cy="523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2300" u="none" cap="none" strike="noStrike">
                <a:solidFill>
                  <a:srgbClr val="FF9B53"/>
                </a:solidFill>
                <a:latin typeface="Raleway"/>
                <a:ea typeface="Raleway"/>
                <a:cs typeface="Raleway"/>
                <a:sym typeface="Raleway"/>
              </a:rPr>
              <a:t>5100+</a:t>
            </a:r>
            <a:endParaRPr b="0" i="0" sz="23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82" name="Google Shape;82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6032" y="3042153"/>
            <a:ext cx="4617200" cy="416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ot"/>
            <a:round/>
            <a:headEnd len="sm" w="sm" type="none"/>
            <a:tailEnd len="sm" w="sm" type="none"/>
          </a:ln>
        </p:spPr>
      </p:pic>
      <p:sp>
        <p:nvSpPr>
          <p:cNvPr id="83" name="Google Shape;83;p4"/>
          <p:cNvSpPr/>
          <p:nvPr/>
        </p:nvSpPr>
        <p:spPr>
          <a:xfrm>
            <a:off x="417975" y="1436915"/>
            <a:ext cx="1271400" cy="8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" sz="1600" u="none" cap="none" strike="noStrike">
                <a:solidFill>
                  <a:srgbClr val="444444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Funding Members</a:t>
            </a:r>
            <a:endParaRPr b="0" i="0" sz="1600" u="none" cap="none" strike="noStrike">
              <a:solidFill>
                <a:srgbClr val="444444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</p:txBody>
      </p:sp>
      <p:pic>
        <p:nvPicPr>
          <p:cNvPr id="84" name="Google Shape;84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367097" y="1742333"/>
            <a:ext cx="561209" cy="189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882098" y="1429908"/>
            <a:ext cx="753432" cy="209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730935" y="1782382"/>
            <a:ext cx="403072" cy="109165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099824" y="1697608"/>
            <a:ext cx="557424" cy="278712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3831750" y="1436914"/>
            <a:ext cx="800100" cy="800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692724" y="1380744"/>
            <a:ext cx="1220241" cy="307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4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3082678" y="1468488"/>
            <a:ext cx="629727" cy="132013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4"/>
          <p:cNvSpPr/>
          <p:nvPr/>
        </p:nvSpPr>
        <p:spPr>
          <a:xfrm>
            <a:off x="417975" y="3441564"/>
            <a:ext cx="1949100" cy="53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" sz="1600" u="none" cap="none" strike="noStrike">
                <a:solidFill>
                  <a:srgbClr val="444444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Linux System Definition</a:t>
            </a:r>
            <a:endParaRPr b="0" i="0" sz="1600" u="none" cap="none" strike="noStrike">
              <a:solidFill>
                <a:srgbClr val="444444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</p:txBody>
      </p:sp>
      <p:pic>
        <p:nvPicPr>
          <p:cNvPr id="92" name="Google Shape;92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6032" y="5068824"/>
            <a:ext cx="4617200" cy="416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ot"/>
            <a:round/>
            <a:headEnd len="sm" w="sm" type="none"/>
            <a:tailEnd len="sm" w="sm" type="none"/>
          </a:ln>
        </p:spPr>
      </p:pic>
      <p:sp>
        <p:nvSpPr>
          <p:cNvPr id="93" name="Google Shape;93;p4"/>
          <p:cNvSpPr/>
          <p:nvPr/>
        </p:nvSpPr>
        <p:spPr>
          <a:xfrm>
            <a:off x="417975" y="5452175"/>
            <a:ext cx="1662000" cy="6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" sz="1600" u="none" cap="none" strike="noStrike">
                <a:solidFill>
                  <a:srgbClr val="444444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Patent</a:t>
            </a:r>
            <a:endParaRPr b="0" i="0" sz="1600" u="none" cap="none" strike="noStrike">
              <a:solidFill>
                <a:srgbClr val="444444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" sz="1600" u="none" cap="none" strike="noStrike">
                <a:solidFill>
                  <a:srgbClr val="444444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Holdings</a:t>
            </a:r>
            <a:endParaRPr b="0" i="0" sz="1600" u="none" cap="none" strike="noStrike">
              <a:solidFill>
                <a:srgbClr val="444444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</p:txBody>
      </p:sp>
      <p:sp>
        <p:nvSpPr>
          <p:cNvPr id="94" name="Google Shape;94;p4"/>
          <p:cNvSpPr/>
          <p:nvPr/>
        </p:nvSpPr>
        <p:spPr>
          <a:xfrm>
            <a:off x="5138375" y="6016649"/>
            <a:ext cx="4617300" cy="960300"/>
          </a:xfrm>
          <a:prstGeom prst="rect">
            <a:avLst/>
          </a:prstGeom>
          <a:solidFill>
            <a:srgbClr val="ED7D31">
              <a:alpha val="1254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4"/>
          <p:cNvSpPr/>
          <p:nvPr/>
        </p:nvSpPr>
        <p:spPr>
          <a:xfrm>
            <a:off x="5138375" y="3979275"/>
            <a:ext cx="4617300" cy="901200"/>
          </a:xfrm>
          <a:prstGeom prst="rect">
            <a:avLst/>
          </a:prstGeom>
          <a:solidFill>
            <a:srgbClr val="ED7D31">
              <a:alpha val="1254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4"/>
          <p:cNvSpPr/>
          <p:nvPr/>
        </p:nvSpPr>
        <p:spPr>
          <a:xfrm>
            <a:off x="5138375" y="1990004"/>
            <a:ext cx="4617300" cy="901200"/>
          </a:xfrm>
          <a:prstGeom prst="rect">
            <a:avLst/>
          </a:prstGeom>
          <a:solidFill>
            <a:srgbClr val="ED7D31">
              <a:alpha val="1254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4"/>
          <p:cNvSpPr txBox="1"/>
          <p:nvPr/>
        </p:nvSpPr>
        <p:spPr>
          <a:xfrm>
            <a:off x="5240349" y="6211825"/>
            <a:ext cx="4343100" cy="69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0950" lIns="110950" spcFirstLastPara="1" rIns="110950" wrap="square" tIns="1109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200" u="none" cap="none" strike="noStrike">
                <a:solidFill>
                  <a:srgbClr val="2B2B2B"/>
                </a:solidFill>
                <a:latin typeface="Raleway"/>
                <a:ea typeface="Raleway"/>
                <a:cs typeface="Raleway"/>
                <a:sym typeface="Raleway"/>
              </a:rPr>
              <a:t>We’ve </a:t>
            </a:r>
            <a:r>
              <a:rPr b="1" i="0" lang="en" sz="1200" u="none" cap="none" strike="noStrike">
                <a:solidFill>
                  <a:srgbClr val="ED7D31"/>
                </a:solidFill>
                <a:latin typeface="Raleway"/>
                <a:ea typeface="Raleway"/>
                <a:cs typeface="Raleway"/>
                <a:sym typeface="Raleway"/>
              </a:rPr>
              <a:t>sold $50 million in patents </a:t>
            </a:r>
            <a:r>
              <a:rPr b="0" i="0" lang="en" sz="1200" u="none" cap="none" strike="noStrike">
                <a:solidFill>
                  <a:srgbClr val="2B2B2B"/>
                </a:solidFill>
                <a:latin typeface="Raleway"/>
                <a:ea typeface="Raleway"/>
                <a:cs typeface="Raleway"/>
                <a:sym typeface="Raleway"/>
              </a:rPr>
              <a:t>to our members defending them from patent aggressors. </a:t>
            </a:r>
            <a:r>
              <a:rPr b="0" i="0" lang="en" sz="1200" u="none" cap="none" strike="noStrike">
                <a:solidFill>
                  <a:srgbClr val="444444"/>
                </a:solidFill>
                <a:latin typeface="Raleway"/>
                <a:ea typeface="Raleway"/>
                <a:cs typeface="Raleway"/>
                <a:sym typeface="Raleway"/>
              </a:rPr>
              <a:t>We neutralize patent threats &amp; mitigate patent risks through many other defensive strategies.</a:t>
            </a:r>
            <a:endParaRPr b="0" i="0" sz="1200" u="none" cap="none" strike="noStrike">
              <a:solidFill>
                <a:srgbClr val="44444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98" name="Google Shape;98;p4"/>
          <p:cNvSpPr txBox="1"/>
          <p:nvPr/>
        </p:nvSpPr>
        <p:spPr>
          <a:xfrm>
            <a:off x="5240349" y="4105017"/>
            <a:ext cx="4343100" cy="69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0950" lIns="110950" spcFirstLastPara="1" rIns="110950" wrap="square" tIns="1109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200" u="none" cap="none" strike="noStrik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We founded &amp; have been the key financial supporter behind the Open Source Zone which has invalidated 46 patents, instituted 4 &amp; initiated reviews on others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200" u="none" cap="none" strike="noStrik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since 2019.</a:t>
            </a:r>
            <a:endParaRPr b="0" i="0" sz="1200" u="none" cap="none" strike="noStrike">
              <a:solidFill>
                <a:srgbClr val="444444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</p:txBody>
      </p:sp>
      <p:sp>
        <p:nvSpPr>
          <p:cNvPr id="99" name="Google Shape;99;p4"/>
          <p:cNvSpPr txBox="1"/>
          <p:nvPr/>
        </p:nvSpPr>
        <p:spPr>
          <a:xfrm>
            <a:off x="5240325" y="2194800"/>
            <a:ext cx="4255800" cy="63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0950" lIns="110950" spcFirstLastPara="1" rIns="110950" wrap="square" tIns="1109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200" u="none" cap="none" strike="noStrik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We’ve exceeded</a:t>
            </a:r>
            <a:r>
              <a:rPr b="1" i="0" lang="en" sz="1200" u="none" cap="none" strike="noStrike">
                <a:solidFill>
                  <a:srgbClr val="ED7D31"/>
                </a:solidFill>
                <a:latin typeface="Raleway"/>
                <a:ea typeface="Raleway"/>
                <a:cs typeface="Raleway"/>
                <a:sym typeface="Raleway"/>
              </a:rPr>
              <a:t> 4,</a:t>
            </a:r>
            <a:r>
              <a:rPr b="1" lang="en" sz="1200">
                <a:solidFill>
                  <a:srgbClr val="ED7D31"/>
                </a:solidFill>
                <a:latin typeface="Raleway"/>
                <a:ea typeface="Raleway"/>
                <a:cs typeface="Raleway"/>
                <a:sym typeface="Raleway"/>
              </a:rPr>
              <a:t>1</a:t>
            </a:r>
            <a:r>
              <a:rPr b="1" i="0" lang="en" sz="1200" u="none" cap="none" strike="noStrike">
                <a:solidFill>
                  <a:srgbClr val="ED7D31"/>
                </a:solidFill>
                <a:latin typeface="Raleway"/>
                <a:ea typeface="Raleway"/>
                <a:cs typeface="Raleway"/>
                <a:sym typeface="Raleway"/>
              </a:rPr>
              <a:t>00 worldwide members in 157 countries</a:t>
            </a:r>
            <a:r>
              <a:rPr b="0" i="0" lang="en" sz="1200" u="none" cap="none" strike="noStrik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. Our community has experienced 42% annual growth, </a:t>
            </a:r>
            <a:r>
              <a:rPr b="1" i="0" lang="en" sz="1200" u="none" cap="none" strike="noStrik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Membership has been free for all, </a:t>
            </a:r>
            <a:r>
              <a:rPr b="0" i="0" lang="en" sz="1200" u="none" cap="none" strike="noStrik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with operations supported by the funding members.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00" name="Google Shape;100;p4"/>
          <p:cNvSpPr/>
          <p:nvPr/>
        </p:nvSpPr>
        <p:spPr>
          <a:xfrm>
            <a:off x="6700925" y="3517400"/>
            <a:ext cx="3049200" cy="53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b="0" i="0" lang="en" sz="2300" u="none" cap="none" strike="noStrike">
                <a:solidFill>
                  <a:srgbClr val="FF9B53"/>
                </a:solidFill>
                <a:latin typeface="Raleway"/>
                <a:ea typeface="Raleway"/>
                <a:cs typeface="Raleway"/>
                <a:sym typeface="Raleway"/>
              </a:rPr>
              <a:t>50+ Patents Busted</a:t>
            </a:r>
            <a:endParaRPr b="0" i="0" sz="23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01" name="Google Shape;101;p4"/>
          <p:cNvSpPr/>
          <p:nvPr/>
        </p:nvSpPr>
        <p:spPr>
          <a:xfrm>
            <a:off x="6566875" y="1533144"/>
            <a:ext cx="1662000" cy="523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2300" u="none" cap="none" strike="noStrike">
                <a:solidFill>
                  <a:srgbClr val="FF9B53"/>
                </a:solidFill>
                <a:latin typeface="Raleway"/>
                <a:ea typeface="Raleway"/>
                <a:cs typeface="Raleway"/>
                <a:sym typeface="Raleway"/>
              </a:rPr>
              <a:t>4</a:t>
            </a:r>
            <a:r>
              <a:rPr lang="en" sz="2300">
                <a:solidFill>
                  <a:srgbClr val="FF9B53"/>
                </a:solidFill>
                <a:latin typeface="Raleway"/>
                <a:ea typeface="Raleway"/>
                <a:cs typeface="Raleway"/>
                <a:sym typeface="Raleway"/>
              </a:rPr>
              <a:t>1</a:t>
            </a:r>
            <a:r>
              <a:rPr b="0" i="0" lang="en" sz="2300" u="none" cap="none" strike="noStrike">
                <a:solidFill>
                  <a:srgbClr val="FF9B53"/>
                </a:solidFill>
                <a:latin typeface="Raleway"/>
                <a:ea typeface="Raleway"/>
                <a:cs typeface="Raleway"/>
                <a:sym typeface="Raleway"/>
              </a:rPr>
              <a:t>00+</a:t>
            </a:r>
            <a:endParaRPr b="0" i="0" sz="23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102" name="Google Shape;102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32832" y="3042153"/>
            <a:ext cx="4617200" cy="416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ot"/>
            <a:round/>
            <a:headEnd len="sm" w="sm" type="none"/>
            <a:tailEnd len="sm" w="sm" type="none"/>
          </a:ln>
        </p:spPr>
      </p:pic>
      <p:sp>
        <p:nvSpPr>
          <p:cNvPr id="103" name="Google Shape;103;p4"/>
          <p:cNvSpPr/>
          <p:nvPr/>
        </p:nvSpPr>
        <p:spPr>
          <a:xfrm>
            <a:off x="5316525" y="5473446"/>
            <a:ext cx="1271400" cy="8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" sz="1600" u="none" cap="none" strike="noStrike">
                <a:solidFill>
                  <a:srgbClr val="444444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Defensive</a:t>
            </a:r>
            <a:endParaRPr b="0" i="0" sz="1600" u="none" cap="none" strike="noStrike">
              <a:solidFill>
                <a:srgbClr val="444444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" sz="1600" u="none" cap="none" strike="noStrike">
                <a:solidFill>
                  <a:srgbClr val="444444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Strategies</a:t>
            </a:r>
            <a:endParaRPr b="0" i="0" sz="1600" u="none" cap="none" strike="noStrike">
              <a:solidFill>
                <a:srgbClr val="444444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</p:txBody>
      </p:sp>
      <p:sp>
        <p:nvSpPr>
          <p:cNvPr id="104" name="Google Shape;104;p4"/>
          <p:cNvSpPr/>
          <p:nvPr/>
        </p:nvSpPr>
        <p:spPr>
          <a:xfrm>
            <a:off x="5316525" y="1449744"/>
            <a:ext cx="1424400" cy="8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" sz="1600" u="none" cap="none" strike="noStrike">
                <a:solidFill>
                  <a:srgbClr val="444444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Worldwide Licensees</a:t>
            </a:r>
            <a:endParaRPr b="0" i="0" sz="1600" u="none" cap="none" strike="noStrike">
              <a:solidFill>
                <a:srgbClr val="444444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</p:txBody>
      </p:sp>
      <p:pic>
        <p:nvPicPr>
          <p:cNvPr id="105" name="Google Shape;105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32832" y="5068824"/>
            <a:ext cx="4617200" cy="416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ot"/>
            <a:round/>
            <a:headEnd len="sm" w="sm" type="none"/>
            <a:tailEnd len="sm" w="sm" type="none"/>
          </a:ln>
        </p:spPr>
      </p:pic>
      <p:sp>
        <p:nvSpPr>
          <p:cNvPr id="106" name="Google Shape;106;p4"/>
          <p:cNvSpPr/>
          <p:nvPr/>
        </p:nvSpPr>
        <p:spPr>
          <a:xfrm>
            <a:off x="5316525" y="3449664"/>
            <a:ext cx="1424400" cy="53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" sz="1600" u="none" cap="none" strike="noStrike">
                <a:solidFill>
                  <a:srgbClr val="444444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Open </a:t>
            </a:r>
            <a:endParaRPr b="0" i="0" sz="1600" u="none" cap="none" strike="noStrike">
              <a:solidFill>
                <a:srgbClr val="444444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" sz="1600" u="none" cap="none" strike="noStrike">
                <a:solidFill>
                  <a:srgbClr val="444444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Source Zone</a:t>
            </a:r>
            <a:endParaRPr b="0" i="0" sz="1600" u="none" cap="none" strike="noStrike">
              <a:solidFill>
                <a:srgbClr val="444444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</p:txBody>
      </p:sp>
      <p:sp>
        <p:nvSpPr>
          <p:cNvPr id="107" name="Google Shape;107;p4"/>
          <p:cNvSpPr/>
          <p:nvPr/>
        </p:nvSpPr>
        <p:spPr>
          <a:xfrm>
            <a:off x="6741025" y="5566026"/>
            <a:ext cx="2712000" cy="523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2300" u="none" cap="none" strike="noStrike">
                <a:solidFill>
                  <a:srgbClr val="FF9B53"/>
                </a:solidFill>
                <a:latin typeface="Raleway"/>
                <a:ea typeface="Raleway"/>
                <a:cs typeface="Raleway"/>
                <a:sym typeface="Raleway"/>
              </a:rPr>
              <a:t>$50 Million</a:t>
            </a:r>
            <a:endParaRPr b="0" i="0" sz="23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108" name="Google Shape;108;p4" title="7.png"/>
          <p:cNvPicPr preferRelativeResize="0"/>
          <p:nvPr/>
        </p:nvPicPr>
        <p:blipFill rotWithShape="1">
          <a:blip r:embed="rId11">
            <a:alphaModFix/>
          </a:blip>
          <a:srcRect b="-10" l="0" r="15381" t="0"/>
          <a:stretch/>
        </p:blipFill>
        <p:spPr>
          <a:xfrm>
            <a:off x="197500" y="7357700"/>
            <a:ext cx="1740975" cy="2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4"/>
          <p:cNvSpPr txBox="1"/>
          <p:nvPr>
            <p:ph idx="12" type="sldNum"/>
          </p:nvPr>
        </p:nvSpPr>
        <p:spPr>
          <a:xfrm>
            <a:off x="9562477" y="7279300"/>
            <a:ext cx="403200" cy="41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3100" lIns="113100" spcFirstLastPara="1" rIns="113100" wrap="square" tIns="113100">
            <a:norm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 sz="1000">
                <a:latin typeface="Raleway"/>
                <a:ea typeface="Raleway"/>
                <a:cs typeface="Raleway"/>
                <a:sym typeface="Raleway"/>
              </a:rPr>
              <a:t>‹#›</a:t>
            </a:fld>
            <a:endParaRPr sz="10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10" name="Google Shape;110;p4"/>
          <p:cNvSpPr txBox="1"/>
          <p:nvPr/>
        </p:nvSpPr>
        <p:spPr>
          <a:xfrm>
            <a:off x="126364" y="123608"/>
            <a:ext cx="8899200" cy="40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1600" lIns="83225" spcFirstLastPara="1" rIns="83225" wrap="square" tIns="416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r>
              <a:rPr b="0" i="0" lang="en" sz="1200" u="none" cap="none" strike="noStrike">
                <a:solidFill>
                  <a:srgbClr val="ED7D31"/>
                </a:solidFill>
                <a:latin typeface="Raleway"/>
                <a:ea typeface="Raleway"/>
                <a:cs typeface="Raleway"/>
                <a:sym typeface="Raleway"/>
              </a:rPr>
              <a:t>SAFEGUARDING OPEN SOURCE: EMPOWERING INNOVATION THROUGH COLLABORATION</a:t>
            </a:r>
            <a:endParaRPr b="0" i="0" sz="1200" u="none" cap="none" strike="noStrike">
              <a:solidFill>
                <a:srgbClr val="ED7D3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rgbClr val="ED7D3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35" title="shield2.png"/>
          <p:cNvPicPr preferRelativeResize="0"/>
          <p:nvPr/>
        </p:nvPicPr>
        <p:blipFill rotWithShape="1">
          <a:blip r:embed="rId3">
            <a:alphaModFix/>
          </a:blip>
          <a:srcRect b="0" l="13187" r="12555" t="0"/>
          <a:stretch/>
        </p:blipFill>
        <p:spPr>
          <a:xfrm>
            <a:off x="3530163" y="1603125"/>
            <a:ext cx="3014100" cy="42698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7" name="Google Shape;117;p35"/>
          <p:cNvCxnSpPr/>
          <p:nvPr/>
        </p:nvCxnSpPr>
        <p:spPr>
          <a:xfrm flipH="1" rot="10800000">
            <a:off x="3185163" y="4092975"/>
            <a:ext cx="941100" cy="1067100"/>
          </a:xfrm>
          <a:prstGeom prst="straightConnector1">
            <a:avLst/>
          </a:prstGeom>
          <a:noFill/>
          <a:ln cap="flat" cmpd="sng" w="19050">
            <a:solidFill>
              <a:srgbClr val="EF86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8" name="Google Shape;118;p35"/>
          <p:cNvCxnSpPr/>
          <p:nvPr/>
        </p:nvCxnSpPr>
        <p:spPr>
          <a:xfrm flipH="1">
            <a:off x="6327313" y="3142025"/>
            <a:ext cx="600000" cy="15300"/>
          </a:xfrm>
          <a:prstGeom prst="straightConnector1">
            <a:avLst/>
          </a:prstGeom>
          <a:noFill/>
          <a:ln cap="flat" cmpd="sng" w="19050">
            <a:solidFill>
              <a:srgbClr val="EF86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9" name="Google Shape;119;p35"/>
          <p:cNvCxnSpPr/>
          <p:nvPr/>
        </p:nvCxnSpPr>
        <p:spPr>
          <a:xfrm>
            <a:off x="5470063" y="4876700"/>
            <a:ext cx="131700" cy="796800"/>
          </a:xfrm>
          <a:prstGeom prst="straightConnector1">
            <a:avLst/>
          </a:prstGeom>
          <a:noFill/>
          <a:ln cap="flat" cmpd="sng" w="19050">
            <a:solidFill>
              <a:srgbClr val="EF86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20" name="Google Shape;120;p35"/>
          <p:cNvCxnSpPr/>
          <p:nvPr/>
        </p:nvCxnSpPr>
        <p:spPr>
          <a:xfrm>
            <a:off x="3856738" y="1746225"/>
            <a:ext cx="254400" cy="310200"/>
          </a:xfrm>
          <a:prstGeom prst="straightConnector1">
            <a:avLst/>
          </a:prstGeom>
          <a:noFill/>
          <a:ln cap="flat" cmpd="sng" w="19050">
            <a:solidFill>
              <a:srgbClr val="EF86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21" name="Google Shape;121;p35"/>
          <p:cNvSpPr txBox="1"/>
          <p:nvPr/>
        </p:nvSpPr>
        <p:spPr>
          <a:xfrm>
            <a:off x="126375" y="335000"/>
            <a:ext cx="8131370" cy="73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1600" lIns="83225" spcFirstLastPara="1" rIns="83225" wrap="square" tIns="416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r>
              <a:rPr b="1" i="0" lang="en" sz="2100" u="none" cap="none" strike="noStrike">
                <a:solidFill>
                  <a:srgbClr val="757070"/>
                </a:solidFill>
                <a:latin typeface="Raleway"/>
                <a:ea typeface="Raleway"/>
                <a:cs typeface="Raleway"/>
                <a:sym typeface="Raleway"/>
              </a:rPr>
              <a:t>OIN 2.0 Defends Against Patent Risks for the Future</a:t>
            </a:r>
            <a:endParaRPr b="1" i="0" sz="2200" u="none" cap="none" strike="noStrike">
              <a:solidFill>
                <a:srgbClr val="75707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22" name="Google Shape;122;p35"/>
          <p:cNvSpPr txBox="1"/>
          <p:nvPr/>
        </p:nvSpPr>
        <p:spPr>
          <a:xfrm>
            <a:off x="126371" y="123600"/>
            <a:ext cx="5868000" cy="40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1600" lIns="83225" spcFirstLastPara="1" rIns="83225" wrap="square" tIns="416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r>
              <a:rPr b="0" i="0" lang="en" sz="1200" u="none" cap="none" strike="noStrike">
                <a:solidFill>
                  <a:srgbClr val="ED7D31"/>
                </a:solidFill>
                <a:latin typeface="Raleway"/>
                <a:ea typeface="Raleway"/>
                <a:cs typeface="Raleway"/>
                <a:sym typeface="Raleway"/>
              </a:rPr>
              <a:t>STRATEGIC GUARDIAN FOR OPEN SOURCE SOFTWARE </a:t>
            </a:r>
            <a:endParaRPr b="0" i="0" sz="1500" u="none" cap="none" strike="noStrike">
              <a:solidFill>
                <a:srgbClr val="ED7D3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ED7D3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23" name="Google Shape;123;p35"/>
          <p:cNvSpPr/>
          <p:nvPr/>
        </p:nvSpPr>
        <p:spPr>
          <a:xfrm>
            <a:off x="6261263" y="5228150"/>
            <a:ext cx="2729700" cy="1578900"/>
          </a:xfrm>
          <a:prstGeom prst="snip1Rect">
            <a:avLst>
              <a:gd fmla="val 16667" name="adj"/>
            </a:avLst>
          </a:prstGeom>
          <a:solidFill>
            <a:srgbClr val="ED7D31">
              <a:alpha val="12549"/>
            </a:srgbClr>
          </a:solidFill>
          <a:ln cap="flat" cmpd="sng" w="285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35"/>
          <p:cNvSpPr/>
          <p:nvPr/>
        </p:nvSpPr>
        <p:spPr>
          <a:xfrm flipH="1">
            <a:off x="320538" y="1270650"/>
            <a:ext cx="3106200" cy="2326500"/>
          </a:xfrm>
          <a:prstGeom prst="snip1Rect">
            <a:avLst>
              <a:gd fmla="val 16667" name="adj"/>
            </a:avLst>
          </a:prstGeom>
          <a:solidFill>
            <a:srgbClr val="ED7D31">
              <a:alpha val="12549"/>
            </a:srgbClr>
          </a:solidFill>
          <a:ln cap="flat" cmpd="sng" w="285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25" name="Google Shape;125;p35"/>
          <p:cNvCxnSpPr/>
          <p:nvPr/>
        </p:nvCxnSpPr>
        <p:spPr>
          <a:xfrm>
            <a:off x="3450538" y="1746225"/>
            <a:ext cx="414000" cy="0"/>
          </a:xfrm>
          <a:prstGeom prst="straightConnector1">
            <a:avLst/>
          </a:prstGeom>
          <a:noFill/>
          <a:ln cap="flat" cmpd="sng" w="19050">
            <a:solidFill>
              <a:srgbClr val="EF86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26" name="Google Shape;126;p35"/>
          <p:cNvSpPr txBox="1"/>
          <p:nvPr/>
        </p:nvSpPr>
        <p:spPr>
          <a:xfrm>
            <a:off x="6417863" y="5362650"/>
            <a:ext cx="2336700" cy="131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2B2B2B"/>
                </a:solidFill>
                <a:latin typeface="Raleway"/>
                <a:ea typeface="Raleway"/>
                <a:cs typeface="Raleway"/>
                <a:sym typeface="Raleway"/>
              </a:rPr>
              <a:t>OIN is focused on </a:t>
            </a:r>
            <a:r>
              <a:rPr b="0" i="0" lang="en" sz="1300" u="none" cap="none" strike="noStrik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protecting Open Source from all patent aggressors,</a:t>
            </a:r>
            <a:r>
              <a:rPr b="1" i="0" lang="en" sz="1300" u="none" cap="none" strike="noStrike">
                <a:solidFill>
                  <a:srgbClr val="E36C09"/>
                </a:solidFill>
                <a:latin typeface="Raleway"/>
                <a:ea typeface="Raleway"/>
                <a:cs typeface="Raleway"/>
                <a:sym typeface="Raleway"/>
              </a:rPr>
              <a:t> including Non Practicing Entities (NPEs)</a:t>
            </a:r>
            <a:r>
              <a:rPr b="1" i="0" lang="en" sz="1300" u="none" cap="none" strike="noStrike">
                <a:solidFill>
                  <a:srgbClr val="2B2B2B"/>
                </a:solidFill>
                <a:latin typeface="Raleway"/>
                <a:ea typeface="Raleway"/>
                <a:cs typeface="Raleway"/>
                <a:sym typeface="Raleway"/>
              </a:rPr>
              <a:t>.</a:t>
            </a:r>
            <a:endParaRPr b="1" i="0" sz="13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35"/>
          <p:cNvSpPr/>
          <p:nvPr/>
        </p:nvSpPr>
        <p:spPr>
          <a:xfrm>
            <a:off x="1153225" y="5179925"/>
            <a:ext cx="2890800" cy="1733700"/>
          </a:xfrm>
          <a:prstGeom prst="snip1Rect">
            <a:avLst>
              <a:gd fmla="val 16667" name="adj"/>
            </a:avLst>
          </a:prstGeom>
          <a:solidFill>
            <a:srgbClr val="ED7D31">
              <a:alpha val="12549"/>
            </a:srgbClr>
          </a:solidFill>
          <a:ln cap="flat" cmpd="sng" w="285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35"/>
          <p:cNvSpPr txBox="1"/>
          <p:nvPr/>
        </p:nvSpPr>
        <p:spPr>
          <a:xfrm>
            <a:off x="1233763" y="5228150"/>
            <a:ext cx="2729700" cy="131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2B2B2B"/>
                </a:solidFill>
                <a:latin typeface="Raleway"/>
                <a:ea typeface="Raleway"/>
                <a:cs typeface="Raleway"/>
                <a:sym typeface="Raleway"/>
              </a:rPr>
              <a:t>Our </a:t>
            </a:r>
            <a:r>
              <a:rPr b="1" lang="en" sz="1300">
                <a:solidFill>
                  <a:srgbClr val="E36C09"/>
                </a:solidFill>
                <a:latin typeface="Raleway"/>
                <a:ea typeface="Raleway"/>
                <a:cs typeface="Raleway"/>
                <a:sym typeface="Raleway"/>
              </a:rPr>
              <a:t>comprehensive</a:t>
            </a:r>
            <a:r>
              <a:rPr b="1" lang="en" sz="1300">
                <a:solidFill>
                  <a:srgbClr val="E36C09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b="1" i="0" lang="en" sz="1300" u="none" cap="none" strike="noStrike">
                <a:solidFill>
                  <a:srgbClr val="E36C09"/>
                </a:solidFill>
                <a:latin typeface="Raleway"/>
                <a:ea typeface="Raleway"/>
                <a:cs typeface="Raleway"/>
                <a:sym typeface="Raleway"/>
              </a:rPr>
              <a:t>Linux System definition</a:t>
            </a:r>
            <a:r>
              <a:rPr b="0" i="0" lang="en" sz="1300" u="none" cap="none" strike="noStrike">
                <a:solidFill>
                  <a:srgbClr val="2B2B2B"/>
                </a:solidFill>
                <a:latin typeface="Raleway"/>
                <a:ea typeface="Raleway"/>
                <a:cs typeface="Raleway"/>
                <a:sym typeface="Raleway"/>
              </a:rPr>
              <a:t> continues evolving to cover new technologies, but this requires ongoing stewardship to review nominations and maintain the list as software is released.</a:t>
            </a:r>
            <a:endParaRPr b="0" i="0" sz="13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35"/>
          <p:cNvSpPr/>
          <p:nvPr/>
        </p:nvSpPr>
        <p:spPr>
          <a:xfrm flipH="1">
            <a:off x="6943063" y="2307300"/>
            <a:ext cx="2729700" cy="2044200"/>
          </a:xfrm>
          <a:prstGeom prst="snip1Rect">
            <a:avLst>
              <a:gd fmla="val 16667" name="adj"/>
            </a:avLst>
          </a:prstGeom>
          <a:solidFill>
            <a:srgbClr val="ED7D31">
              <a:alpha val="12549"/>
            </a:srgbClr>
          </a:solidFill>
          <a:ln cap="flat" cmpd="sng" w="285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35"/>
          <p:cNvSpPr txBox="1"/>
          <p:nvPr/>
        </p:nvSpPr>
        <p:spPr>
          <a:xfrm>
            <a:off x="7106338" y="2443950"/>
            <a:ext cx="2566500" cy="115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2B2B2B"/>
                </a:solidFill>
                <a:latin typeface="Raleway"/>
                <a:ea typeface="Raleway"/>
                <a:cs typeface="Raleway"/>
                <a:sym typeface="Raleway"/>
              </a:rPr>
              <a:t>Becoming self sustaining will allow us </a:t>
            </a:r>
            <a:r>
              <a:rPr b="1" i="0" lang="en" sz="1300" u="none" cap="none" strike="noStrike">
                <a:solidFill>
                  <a:srgbClr val="E36C09"/>
                </a:solidFill>
                <a:latin typeface="Raleway"/>
                <a:ea typeface="Raleway"/>
                <a:cs typeface="Raleway"/>
                <a:sym typeface="Raleway"/>
              </a:rPr>
              <a:t>to continue serving OIN members </a:t>
            </a:r>
            <a:r>
              <a:rPr b="0" i="0" lang="en" sz="1300" u="none" cap="none" strike="noStrik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&amp; the Open Source community. Monitoring and addressing patent threats requires a multifaceted approach and a specialized skill set.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31" name="Google Shape;131;p35"/>
          <p:cNvCxnSpPr/>
          <p:nvPr/>
        </p:nvCxnSpPr>
        <p:spPr>
          <a:xfrm rot="10800000">
            <a:off x="5606863" y="5673500"/>
            <a:ext cx="625200" cy="0"/>
          </a:xfrm>
          <a:prstGeom prst="straightConnector1">
            <a:avLst/>
          </a:prstGeom>
          <a:noFill/>
          <a:ln cap="flat" cmpd="sng" w="19050">
            <a:solidFill>
              <a:srgbClr val="EF86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2" name="Google Shape;132;p35"/>
          <p:cNvSpPr txBox="1"/>
          <p:nvPr/>
        </p:nvSpPr>
        <p:spPr>
          <a:xfrm>
            <a:off x="406963" y="1563550"/>
            <a:ext cx="2890800" cy="1841100"/>
          </a:xfrm>
          <a:prstGeom prst="rect">
            <a:avLst/>
          </a:prstGeom>
          <a:noFill/>
          <a:ln>
            <a:noFill/>
          </a:ln>
        </p:spPr>
        <p:txBody>
          <a:bodyPr anchorCtr="0" anchor="t" bIns="55450" lIns="110950" spcFirstLastPara="1" rIns="110950" wrap="square" tIns="554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2B2B2B"/>
                </a:solidFill>
                <a:latin typeface="Raleway"/>
                <a:ea typeface="Raleway"/>
                <a:cs typeface="Raleway"/>
                <a:sym typeface="Raleway"/>
              </a:rPr>
              <a:t>Our</a:t>
            </a:r>
            <a:r>
              <a:rPr b="0" i="0" lang="en" sz="1300" u="none" cap="none" strike="noStrike">
                <a:solidFill>
                  <a:srgbClr val="2B2B2B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 </a:t>
            </a:r>
            <a:r>
              <a:rPr b="1" i="0" lang="en" sz="1300" u="none" cap="none" strike="noStrike">
                <a:solidFill>
                  <a:srgbClr val="E36C09"/>
                </a:solidFill>
                <a:latin typeface="Raleway"/>
                <a:ea typeface="Raleway"/>
                <a:cs typeface="Raleway"/>
                <a:sym typeface="Raleway"/>
              </a:rPr>
              <a:t>cross-license is unparalleled </a:t>
            </a:r>
            <a:r>
              <a:rPr b="0" i="0" lang="en" sz="1300" u="none" cap="none" strike="noStrike">
                <a:solidFill>
                  <a:srgbClr val="2B2B2B"/>
                </a:solidFill>
                <a:latin typeface="Raleway"/>
                <a:ea typeface="Raleway"/>
                <a:cs typeface="Raleway"/>
                <a:sym typeface="Raleway"/>
              </a:rPr>
              <a:t>as an active patent license.</a:t>
            </a:r>
            <a:endParaRPr b="0" i="0" sz="1300" u="none" cap="none" strike="noStrike">
              <a:solidFill>
                <a:srgbClr val="2B2B2B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2B2B2B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-161290" lvl="0" marL="4114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36C09"/>
              </a:buClr>
              <a:buSzPts val="1100"/>
              <a:buFont typeface="Raleway Medium"/>
              <a:buChar char="●"/>
            </a:pPr>
            <a:r>
              <a:rPr b="0" i="0" lang="en" sz="1300" u="none" cap="none" strike="noStrike">
                <a:solidFill>
                  <a:srgbClr val="2B2B2B"/>
                </a:solidFill>
                <a:latin typeface="Raleway"/>
                <a:ea typeface="Raleway"/>
                <a:cs typeface="Raleway"/>
                <a:sym typeface="Raleway"/>
              </a:rPr>
              <a:t>It has been demonstrated to </a:t>
            </a:r>
            <a:r>
              <a:rPr b="1" i="0" lang="en" sz="1300" u="none" cap="none" strike="noStrike">
                <a:solidFill>
                  <a:srgbClr val="2B2B2B"/>
                </a:solidFill>
                <a:latin typeface="Raleway"/>
                <a:ea typeface="Raleway"/>
                <a:cs typeface="Raleway"/>
                <a:sym typeface="Raleway"/>
              </a:rPr>
              <a:t>successfully protect</a:t>
            </a:r>
            <a:r>
              <a:rPr b="0" i="0" lang="en" sz="1300" u="none" cap="none" strike="noStrike">
                <a:solidFill>
                  <a:srgbClr val="2B2B2B"/>
                </a:solidFill>
                <a:latin typeface="Raleway"/>
                <a:ea typeface="Raleway"/>
                <a:cs typeface="Raleway"/>
                <a:sym typeface="Raleway"/>
              </a:rPr>
              <a:t> OIN’s 4,</a:t>
            </a:r>
            <a:r>
              <a:rPr lang="en" sz="1300">
                <a:solidFill>
                  <a:srgbClr val="2B2B2B"/>
                </a:solidFill>
                <a:latin typeface="Raleway"/>
                <a:ea typeface="Raleway"/>
                <a:cs typeface="Raleway"/>
                <a:sym typeface="Raleway"/>
              </a:rPr>
              <a:t>1</a:t>
            </a:r>
            <a:r>
              <a:rPr b="0" i="0" lang="en" sz="1300" u="none" cap="none" strike="noStrike">
                <a:solidFill>
                  <a:srgbClr val="2B2B2B"/>
                </a:solidFill>
                <a:latin typeface="Raleway"/>
                <a:ea typeface="Raleway"/>
                <a:cs typeface="Raleway"/>
                <a:sym typeface="Raleway"/>
              </a:rPr>
              <a:t>00+ community members</a:t>
            </a:r>
            <a:r>
              <a:rPr b="0" i="0" lang="en" sz="1300" u="none" cap="none" strike="noStrike">
                <a:solidFill>
                  <a:srgbClr val="2B2B2B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.</a:t>
            </a:r>
            <a:endParaRPr b="0" i="0" sz="1300" u="none" cap="none" strike="noStrike">
              <a:solidFill>
                <a:srgbClr val="000000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-161290" lvl="0" marL="41148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36C09"/>
              </a:buClr>
              <a:buSzPts val="1100"/>
              <a:buFont typeface="Raleway Medium"/>
              <a:buChar char="●"/>
            </a:pPr>
            <a:r>
              <a:rPr b="1" i="0" lang="en" sz="1300" u="none" cap="none" strike="noStrike">
                <a:solidFill>
                  <a:srgbClr val="2B2B2B"/>
                </a:solidFill>
                <a:latin typeface="Raleway"/>
                <a:ea typeface="Raleway"/>
                <a:cs typeface="Raleway"/>
                <a:sym typeface="Raleway"/>
              </a:rPr>
              <a:t>It</a:t>
            </a:r>
            <a:r>
              <a:rPr b="0" i="0" lang="en" sz="1300" u="none" cap="none" strike="noStrike">
                <a:solidFill>
                  <a:srgbClr val="2B2B2B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b="1" i="0" lang="en" sz="1300" u="none" cap="none" strike="noStrike">
                <a:solidFill>
                  <a:srgbClr val="2B2B2B"/>
                </a:solidFill>
                <a:latin typeface="Raleway"/>
                <a:ea typeface="Raleway"/>
                <a:cs typeface="Raleway"/>
                <a:sym typeface="Raleway"/>
              </a:rPr>
              <a:t>doesn’t require a condition or trigger</a:t>
            </a:r>
            <a:r>
              <a:rPr b="0" i="0" lang="en" sz="1300" u="none" cap="none" strike="noStrike">
                <a:solidFill>
                  <a:srgbClr val="2B2B2B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, </a:t>
            </a:r>
            <a:endParaRPr b="0" i="0" sz="1700" u="none" cap="none" strike="noStrike">
              <a:solidFill>
                <a:srgbClr val="2B2B2B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33" name="Google Shape;133;p35"/>
          <p:cNvSpPr txBox="1"/>
          <p:nvPr>
            <p:ph idx="12" type="sldNum"/>
          </p:nvPr>
        </p:nvSpPr>
        <p:spPr>
          <a:xfrm>
            <a:off x="9562477" y="7279300"/>
            <a:ext cx="403200" cy="41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3100" lIns="113100" spcFirstLastPara="1" rIns="113100" wrap="square" tIns="113100">
            <a:norm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 sz="1000">
                <a:latin typeface="Raleway"/>
                <a:ea typeface="Raleway"/>
                <a:cs typeface="Raleway"/>
                <a:sym typeface="Raleway"/>
              </a:rPr>
              <a:t>‹#›</a:t>
            </a:fld>
            <a:endParaRPr sz="1000"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134" name="Google Shape;134;p35" title="7.png"/>
          <p:cNvPicPr preferRelativeResize="0"/>
          <p:nvPr/>
        </p:nvPicPr>
        <p:blipFill rotWithShape="1">
          <a:blip r:embed="rId4">
            <a:alphaModFix/>
          </a:blip>
          <a:srcRect b="-10" l="0" r="15381" t="0"/>
          <a:stretch/>
        </p:blipFill>
        <p:spPr>
          <a:xfrm>
            <a:off x="197500" y="7357700"/>
            <a:ext cx="1740975" cy="2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35"/>
          <p:cNvSpPr txBox="1"/>
          <p:nvPr/>
        </p:nvSpPr>
        <p:spPr>
          <a:xfrm>
            <a:off x="4220854" y="2674363"/>
            <a:ext cx="1830300" cy="70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200" u="none" cap="none" strike="noStrik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OIN is committed to 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200" u="none" cap="none" strike="noStrik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serving as the </a:t>
            </a:r>
            <a:r>
              <a:rPr b="1" i="0" lang="en" sz="1200" u="none" cap="none" strike="noStrik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strategic guardian</a:t>
            </a:r>
            <a:r>
              <a:rPr b="0" i="0" lang="en" sz="1200" u="none" cap="none" strike="noStrik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 to protect Open Source Software from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200" u="none" cap="none" strike="noStrik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 patent threats.</a:t>
            </a:r>
            <a:endParaRPr b="0" i="0" sz="1200" u="none" cap="none" strike="noStrike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Google Shape;140;p14" title="7.png"/>
          <p:cNvPicPr preferRelativeResize="0"/>
          <p:nvPr/>
        </p:nvPicPr>
        <p:blipFill rotWithShape="1">
          <a:blip r:embed="rId3">
            <a:alphaModFix/>
          </a:blip>
          <a:srcRect b="-10" l="0" r="15381" t="0"/>
          <a:stretch/>
        </p:blipFill>
        <p:spPr>
          <a:xfrm>
            <a:off x="197500" y="7357700"/>
            <a:ext cx="1740975" cy="2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14"/>
          <p:cNvSpPr txBox="1"/>
          <p:nvPr>
            <p:ph idx="12" type="sldNum"/>
          </p:nvPr>
        </p:nvSpPr>
        <p:spPr>
          <a:xfrm>
            <a:off x="9562477" y="7279300"/>
            <a:ext cx="403200" cy="41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3100" lIns="113100" spcFirstLastPara="1" rIns="113100" wrap="square" tIns="113100">
            <a:norm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 sz="1000">
                <a:latin typeface="Raleway"/>
                <a:ea typeface="Raleway"/>
                <a:cs typeface="Raleway"/>
                <a:sym typeface="Raleway"/>
              </a:rPr>
              <a:t>‹#›</a:t>
            </a:fld>
            <a:endParaRPr sz="10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42" name="Google Shape;142;p14"/>
          <p:cNvSpPr txBox="1"/>
          <p:nvPr/>
        </p:nvSpPr>
        <p:spPr>
          <a:xfrm>
            <a:off x="126375" y="274775"/>
            <a:ext cx="9100800" cy="52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3500" lIns="93500" spcFirstLastPara="1" rIns="93500" wrap="square" tIns="935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en" sz="2200" u="none" cap="none" strike="noStrike">
                <a:solidFill>
                  <a:srgbClr val="757070"/>
                </a:solidFill>
                <a:latin typeface="Raleway"/>
                <a:ea typeface="Raleway"/>
                <a:cs typeface="Raleway"/>
                <a:sym typeface="Raleway"/>
              </a:rPr>
              <a:t>OIN Takes a Multifaceted Approach to Address</a:t>
            </a:r>
            <a:endParaRPr b="1" i="0" sz="2200" u="none" cap="none" strike="noStrike">
              <a:solidFill>
                <a:srgbClr val="75707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en" sz="2200" u="none" cap="none" strike="noStrike">
                <a:solidFill>
                  <a:srgbClr val="757070"/>
                </a:solidFill>
                <a:latin typeface="Raleway"/>
                <a:ea typeface="Raleway"/>
                <a:cs typeface="Raleway"/>
                <a:sym typeface="Raleway"/>
              </a:rPr>
              <a:t>Non-Practicing Entity (NPE) Threats</a:t>
            </a:r>
            <a:endParaRPr b="1" i="0" sz="2200" u="none" cap="none" strike="noStrike">
              <a:solidFill>
                <a:srgbClr val="75707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143" name="Google Shape;143;p14"/>
          <p:cNvSpPr txBox="1"/>
          <p:nvPr/>
        </p:nvSpPr>
        <p:spPr>
          <a:xfrm>
            <a:off x="126364" y="112433"/>
            <a:ext cx="8899200" cy="40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1600" lIns="83225" spcFirstLastPara="1" rIns="83225" wrap="square" tIns="416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r>
              <a:rPr b="0" i="0" lang="en" sz="1200" u="none" cap="none" strike="noStrike">
                <a:solidFill>
                  <a:srgbClr val="ED7D31"/>
                </a:solidFill>
                <a:latin typeface="Raleway"/>
                <a:ea typeface="Raleway"/>
                <a:cs typeface="Raleway"/>
                <a:sym typeface="Raleway"/>
              </a:rPr>
              <a:t>PROTECTING OPEN SOURCE AGAINST PATENT THREATS &amp; LITIGATION</a:t>
            </a:r>
            <a:endParaRPr b="0" i="0" sz="1500" u="none" cap="none" strike="noStrike">
              <a:solidFill>
                <a:srgbClr val="ED7D3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144" name="Google Shape;144;p14" title="shield2.png"/>
          <p:cNvPicPr preferRelativeResize="0"/>
          <p:nvPr/>
        </p:nvPicPr>
        <p:blipFill rotWithShape="1">
          <a:blip r:embed="rId4">
            <a:alphaModFix/>
          </a:blip>
          <a:srcRect b="0" l="13187" r="12555" t="0"/>
          <a:stretch/>
        </p:blipFill>
        <p:spPr>
          <a:xfrm>
            <a:off x="152400" y="1807925"/>
            <a:ext cx="3014100" cy="4269850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14"/>
          <p:cNvSpPr txBox="1"/>
          <p:nvPr/>
        </p:nvSpPr>
        <p:spPr>
          <a:xfrm>
            <a:off x="234900" y="1480863"/>
            <a:ext cx="2743200" cy="40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302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Raleway"/>
              <a:buAutoNum type="arabicPeriod"/>
            </a:pPr>
            <a:r>
              <a:rPr b="1" i="0" lang="en" sz="1600" u="sng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OIN Cross-License</a:t>
            </a:r>
            <a:endParaRPr b="0" i="0" sz="16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46" name="Google Shape;146;p14"/>
          <p:cNvSpPr/>
          <p:nvPr/>
        </p:nvSpPr>
        <p:spPr>
          <a:xfrm>
            <a:off x="645900" y="3020775"/>
            <a:ext cx="942900" cy="523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47" name="Google Shape;147;p14"/>
          <p:cNvSpPr/>
          <p:nvPr/>
        </p:nvSpPr>
        <p:spPr>
          <a:xfrm>
            <a:off x="913700" y="2868375"/>
            <a:ext cx="1740900" cy="8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1" i="0" lang="en" sz="2000" u="none" cap="none" strike="noStrike">
                <a:solidFill>
                  <a:srgbClr val="E36C09"/>
                </a:solidFill>
                <a:latin typeface="Raleway"/>
                <a:ea typeface="Raleway"/>
                <a:cs typeface="Raleway"/>
                <a:sym typeface="Raleway"/>
              </a:rPr>
              <a:t>4,</a:t>
            </a:r>
            <a:r>
              <a:rPr b="1" lang="en" sz="2000">
                <a:solidFill>
                  <a:srgbClr val="E36C09"/>
                </a:solidFill>
                <a:latin typeface="Raleway"/>
                <a:ea typeface="Raleway"/>
                <a:cs typeface="Raleway"/>
                <a:sym typeface="Raleway"/>
              </a:rPr>
              <a:t>1</a:t>
            </a:r>
            <a:r>
              <a:rPr b="1" i="0" lang="en" sz="2000" u="none" cap="none" strike="noStrike">
                <a:solidFill>
                  <a:srgbClr val="E36C09"/>
                </a:solidFill>
                <a:latin typeface="Raleway"/>
                <a:ea typeface="Raleway"/>
                <a:cs typeface="Raleway"/>
                <a:sym typeface="Raleway"/>
              </a:rPr>
              <a:t>00+</a:t>
            </a:r>
            <a:endParaRPr b="1" i="0" sz="2000" u="none" cap="none" strike="noStrike">
              <a:solidFill>
                <a:srgbClr val="E36C0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" sz="1400" u="none" cap="none" strike="noStrike">
                <a:solidFill>
                  <a:srgbClr val="444444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Corporate Members</a:t>
            </a:r>
            <a:endParaRPr b="0" i="0" sz="1400" u="none" cap="none" strike="noStrike">
              <a:solidFill>
                <a:srgbClr val="444444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</p:txBody>
      </p:sp>
      <p:sp>
        <p:nvSpPr>
          <p:cNvPr id="148" name="Google Shape;148;p14"/>
          <p:cNvSpPr/>
          <p:nvPr/>
        </p:nvSpPr>
        <p:spPr>
          <a:xfrm>
            <a:off x="715150" y="3592275"/>
            <a:ext cx="2088300" cy="8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b="1" i="0" lang="en" sz="1600" u="none" cap="none" strike="noStrike">
                <a:solidFill>
                  <a:srgbClr val="E36C09"/>
                </a:solidFill>
                <a:latin typeface="Raleway"/>
                <a:ea typeface="Raleway"/>
                <a:cs typeface="Raleway"/>
                <a:sym typeface="Raleway"/>
              </a:rPr>
              <a:t>3 Million+</a:t>
            </a:r>
            <a:endParaRPr b="1" i="0" sz="1400" u="none" cap="none" strike="noStrike">
              <a:solidFill>
                <a:srgbClr val="E36C0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" sz="1400" u="none" cap="none" strike="noStrike">
                <a:solidFill>
                  <a:srgbClr val="444444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Patents &amp;</a:t>
            </a:r>
            <a:endParaRPr b="0" i="0" sz="1400" u="none" cap="none" strike="noStrike">
              <a:solidFill>
                <a:srgbClr val="444444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" sz="1400" u="none" cap="none" strike="noStrike">
                <a:solidFill>
                  <a:srgbClr val="444444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Applications</a:t>
            </a:r>
            <a:endParaRPr b="0" i="0" sz="1400" u="none" cap="none" strike="noStrike">
              <a:solidFill>
                <a:srgbClr val="444444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</p:txBody>
      </p:sp>
      <p:cxnSp>
        <p:nvCxnSpPr>
          <p:cNvPr id="149" name="Google Shape;149;p14"/>
          <p:cNvCxnSpPr/>
          <p:nvPr/>
        </p:nvCxnSpPr>
        <p:spPr>
          <a:xfrm>
            <a:off x="3290413" y="2914725"/>
            <a:ext cx="822300" cy="0"/>
          </a:xfrm>
          <a:prstGeom prst="straightConnector1">
            <a:avLst/>
          </a:prstGeom>
          <a:noFill/>
          <a:ln cap="flat" cmpd="sng" w="38100">
            <a:solidFill>
              <a:srgbClr val="44546A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150" name="Google Shape;150;p14"/>
          <p:cNvSpPr txBox="1"/>
          <p:nvPr/>
        </p:nvSpPr>
        <p:spPr>
          <a:xfrm>
            <a:off x="3166488" y="2232550"/>
            <a:ext cx="1557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44546A"/>
                </a:solidFill>
                <a:latin typeface="Raleway"/>
                <a:ea typeface="Raleway"/>
                <a:cs typeface="Raleway"/>
                <a:sym typeface="Raleway"/>
              </a:rPr>
              <a:t>OIN Member sells patents to a NPE</a:t>
            </a:r>
            <a:endParaRPr b="0" i="0" sz="1200" u="none" cap="none" strike="noStrike">
              <a:solidFill>
                <a:srgbClr val="44546A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51" name="Google Shape;151;p14"/>
          <p:cNvSpPr/>
          <p:nvPr/>
        </p:nvSpPr>
        <p:spPr>
          <a:xfrm>
            <a:off x="3761550" y="2950550"/>
            <a:ext cx="1362960" cy="1145880"/>
          </a:xfrm>
          <a:prstGeom prst="cloud">
            <a:avLst/>
          </a:prstGeom>
          <a:solidFill>
            <a:srgbClr val="6E6F72"/>
          </a:solidFill>
          <a:ln cap="flat" cmpd="sng" w="9525">
            <a:solidFill>
              <a:srgbClr val="44546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52" name="Google Shape;152;p14"/>
          <p:cNvCxnSpPr/>
          <p:nvPr/>
        </p:nvCxnSpPr>
        <p:spPr>
          <a:xfrm rot="10800000">
            <a:off x="3290413" y="4144725"/>
            <a:ext cx="822300" cy="0"/>
          </a:xfrm>
          <a:prstGeom prst="straightConnector1">
            <a:avLst/>
          </a:prstGeom>
          <a:noFill/>
          <a:ln cap="flat" cmpd="sng" w="38100">
            <a:solidFill>
              <a:srgbClr val="EF8600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153" name="Google Shape;153;p14"/>
          <p:cNvSpPr txBox="1"/>
          <p:nvPr/>
        </p:nvSpPr>
        <p:spPr>
          <a:xfrm>
            <a:off x="3246200" y="4255425"/>
            <a:ext cx="19545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44546A"/>
                </a:solidFill>
                <a:latin typeface="Raleway"/>
                <a:ea typeface="Raleway"/>
                <a:cs typeface="Raleway"/>
                <a:sym typeface="Raleway"/>
              </a:rPr>
              <a:t>Other OIN Members remain licensed in Linux System technologies, protected from that NPE</a:t>
            </a:r>
            <a:endParaRPr b="0" i="0" sz="1200" u="none" cap="none" strike="noStrike">
              <a:solidFill>
                <a:srgbClr val="44546A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54" name="Google Shape;154;p14"/>
          <p:cNvSpPr txBox="1"/>
          <p:nvPr/>
        </p:nvSpPr>
        <p:spPr>
          <a:xfrm>
            <a:off x="4044200" y="3259425"/>
            <a:ext cx="9687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" sz="2200" u="none" cap="none" strike="noStrike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NPE</a:t>
            </a:r>
            <a:endParaRPr b="0" i="0" sz="2200" u="none" cap="none" strike="noStrike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55" name="Google Shape;155;p14"/>
          <p:cNvSpPr txBox="1"/>
          <p:nvPr/>
        </p:nvSpPr>
        <p:spPr>
          <a:xfrm>
            <a:off x="5845525" y="1480863"/>
            <a:ext cx="3979800" cy="40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302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Raleway"/>
              <a:buAutoNum type="arabicPeriod" startAt="2"/>
            </a:pPr>
            <a:r>
              <a:rPr b="1" i="0" lang="en" sz="1600" u="sng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Additional Strategies</a:t>
            </a:r>
            <a:endParaRPr b="0" i="0" sz="16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56" name="Google Shape;156;p14"/>
          <p:cNvSpPr txBox="1"/>
          <p:nvPr/>
        </p:nvSpPr>
        <p:spPr>
          <a:xfrm>
            <a:off x="525850" y="5690575"/>
            <a:ext cx="25287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1" lang="en" sz="12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87% of NPE patents originate from corporate entities</a:t>
            </a:r>
            <a:endParaRPr b="1" i="1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14"/>
          <p:cNvSpPr txBox="1"/>
          <p:nvPr/>
        </p:nvSpPr>
        <p:spPr>
          <a:xfrm>
            <a:off x="5983059" y="3134025"/>
            <a:ext cx="4059000" cy="243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154940" lvl="0" marL="32004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36C09"/>
              </a:buClr>
              <a:buSzPts val="1000"/>
              <a:buFont typeface="Raleway"/>
              <a:buChar char="●"/>
            </a:pPr>
            <a:r>
              <a:rPr b="0" i="0" lang="en" sz="12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Reexaminations &amp; Inter Partes Reviews (IPRs)</a:t>
            </a:r>
            <a:endParaRPr b="0" i="0" sz="12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154940" lvl="0" marL="32004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36C09"/>
              </a:buClr>
              <a:buSzPts val="1000"/>
              <a:buFont typeface="Raleway"/>
              <a:buChar char="●"/>
            </a:pPr>
            <a:r>
              <a:rPr b="0" i="0" lang="en" sz="12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Non-Infringement </a:t>
            </a: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Analysis</a:t>
            </a:r>
            <a:r>
              <a:rPr b="0" i="0" lang="en" sz="12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 / Claim Charting</a:t>
            </a:r>
            <a:endParaRPr b="0" i="0" sz="12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154940" lvl="0" marL="32004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36C09"/>
              </a:buClr>
              <a:buSzPts val="1000"/>
              <a:buFont typeface="Raleway"/>
              <a:buChar char="●"/>
            </a:pPr>
            <a:r>
              <a:rPr b="0" i="0" lang="en" sz="12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Prior Art collection &amp; sharing</a:t>
            </a:r>
            <a:endParaRPr b="0" i="0" sz="12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154940" lvl="0" marL="32004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36C09"/>
              </a:buClr>
              <a:buSzPts val="1000"/>
              <a:buFont typeface="Raleway"/>
              <a:buChar char="●"/>
            </a:pPr>
            <a:r>
              <a:rPr b="0" i="0" lang="en" sz="12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Third Party Preissuance submissions</a:t>
            </a:r>
            <a:endParaRPr b="0" i="0" sz="12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154940" lvl="0" marL="32004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36C09"/>
              </a:buClr>
              <a:buSzPts val="1000"/>
              <a:buFont typeface="Raleway"/>
              <a:buChar char="●"/>
            </a:pPr>
            <a:r>
              <a:rPr b="0" i="0" lang="en" sz="12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Member aggregations to drive discounted licensing terms vs bilateral deals</a:t>
            </a:r>
            <a:endParaRPr b="0" i="0" sz="12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154940" lvl="0" marL="32004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36C09"/>
              </a:buClr>
              <a:buSzPts val="1000"/>
              <a:buFont typeface="Raleway"/>
              <a:buChar char="●"/>
            </a:pPr>
            <a:r>
              <a:rPr b="0" i="0" lang="en" sz="12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Defensive patent purchases</a:t>
            </a:r>
            <a:endParaRPr b="0" i="0" sz="12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154940" lvl="0" marL="32004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36C09"/>
              </a:buClr>
              <a:buSzPts val="1000"/>
              <a:buFont typeface="Raleway"/>
              <a:buChar char="●"/>
            </a:pPr>
            <a:r>
              <a:rPr b="0" i="0" lang="en" sz="12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Various other strategies to mitigate patent risk</a:t>
            </a:r>
            <a:endParaRPr b="0" i="0" sz="12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58" name="Google Shape;158;p14"/>
          <p:cNvSpPr txBox="1"/>
          <p:nvPr/>
        </p:nvSpPr>
        <p:spPr>
          <a:xfrm>
            <a:off x="5872850" y="2051925"/>
            <a:ext cx="4059000" cy="110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OIN actively tracks Open Source Software litigation to help protect our members. </a:t>
            </a:r>
            <a:endParaRPr b="0" i="0" sz="12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We have used the following strategies to address specific NPE threats: </a:t>
            </a:r>
            <a:endParaRPr b="0" i="0" sz="12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cxnSp>
        <p:nvCxnSpPr>
          <p:cNvPr id="159" name="Google Shape;159;p14"/>
          <p:cNvCxnSpPr/>
          <p:nvPr/>
        </p:nvCxnSpPr>
        <p:spPr>
          <a:xfrm>
            <a:off x="5541975" y="1479200"/>
            <a:ext cx="0" cy="5203200"/>
          </a:xfrm>
          <a:prstGeom prst="straightConnector1">
            <a:avLst/>
          </a:prstGeom>
          <a:noFill/>
          <a:ln cap="flat" cmpd="sng" w="9525">
            <a:solidFill>
              <a:srgbClr val="44546A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Google Shape;165;p43" title="bkgrd.jpg"/>
          <p:cNvPicPr preferRelativeResize="0"/>
          <p:nvPr/>
        </p:nvPicPr>
        <p:blipFill rotWithShape="1">
          <a:blip r:embed="rId3">
            <a:alphaModFix/>
          </a:blip>
          <a:srcRect b="13999" l="44149" r="0" t="0"/>
          <a:stretch/>
        </p:blipFill>
        <p:spPr>
          <a:xfrm>
            <a:off x="5029200" y="0"/>
            <a:ext cx="4992927" cy="5759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43" title="1.jpg"/>
          <p:cNvPicPr preferRelativeResize="0"/>
          <p:nvPr/>
        </p:nvPicPr>
        <p:blipFill rotWithShape="1">
          <a:blip r:embed="rId4">
            <a:alphaModFix/>
          </a:blip>
          <a:srcRect b="25716" l="44877" r="5457" t="0"/>
          <a:stretch/>
        </p:blipFill>
        <p:spPr>
          <a:xfrm>
            <a:off x="5141675" y="0"/>
            <a:ext cx="4916726" cy="5684149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43"/>
          <p:cNvSpPr txBox="1"/>
          <p:nvPr/>
        </p:nvSpPr>
        <p:spPr>
          <a:xfrm>
            <a:off x="126364" y="123608"/>
            <a:ext cx="8899200" cy="40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1600" lIns="83225" spcFirstLastPara="1" rIns="83225" wrap="square" tIns="416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r>
              <a:rPr b="0" i="0" lang="en" sz="1200" u="none" cap="none" strike="noStrike">
                <a:solidFill>
                  <a:srgbClr val="ED7D31"/>
                </a:solidFill>
                <a:latin typeface="Raleway"/>
                <a:ea typeface="Raleway"/>
                <a:cs typeface="Raleway"/>
                <a:sym typeface="Raleway"/>
              </a:rPr>
              <a:t>INTRODUCING OIN 2.0</a:t>
            </a:r>
            <a:endParaRPr b="0" i="0" sz="1200" u="none" cap="none" strike="noStrike">
              <a:solidFill>
                <a:srgbClr val="ED7D3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ED7D3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rgbClr val="ED7D3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68" name="Google Shape;168;p43"/>
          <p:cNvSpPr txBox="1"/>
          <p:nvPr/>
        </p:nvSpPr>
        <p:spPr>
          <a:xfrm>
            <a:off x="83262" y="274775"/>
            <a:ext cx="9398100" cy="52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3500" lIns="93500" spcFirstLastPara="1" rIns="93500" wrap="square" tIns="935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en" sz="2200" u="none" cap="none" strike="noStrike">
                <a:solidFill>
                  <a:srgbClr val="757070"/>
                </a:solidFill>
                <a:latin typeface="Raleway"/>
                <a:ea typeface="Raleway"/>
                <a:cs typeface="Raleway"/>
                <a:sym typeface="Raleway"/>
              </a:rPr>
              <a:t>Driving Global Impact</a:t>
            </a:r>
            <a:r>
              <a:rPr b="1" lang="en" sz="2200">
                <a:solidFill>
                  <a:srgbClr val="757070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b="1" lang="en" sz="2200">
                <a:solidFill>
                  <a:srgbClr val="757070"/>
                </a:solidFill>
                <a:latin typeface="Raleway"/>
                <a:ea typeface="Raleway"/>
                <a:cs typeface="Raleway"/>
                <a:sym typeface="Raleway"/>
              </a:rPr>
              <a:t>— </a:t>
            </a:r>
            <a:endParaRPr b="1" i="0" sz="2200" u="none" cap="none" strike="noStrike">
              <a:solidFill>
                <a:srgbClr val="75707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i="0" lang="en" sz="2200" u="none" cap="none" strike="noStrike">
                <a:solidFill>
                  <a:srgbClr val="757070"/>
                </a:solidFill>
                <a:latin typeface="Raleway"/>
                <a:ea typeface="Raleway"/>
                <a:cs typeface="Raleway"/>
                <a:sym typeface="Raleway"/>
              </a:rPr>
              <a:t>The OIN Community Economic Reach</a:t>
            </a:r>
            <a:endParaRPr i="0" sz="1900" u="none" cap="none" strike="noStrike">
              <a:solidFill>
                <a:srgbClr val="000000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169" name="Google Shape;169;p43"/>
          <p:cNvSpPr txBox="1"/>
          <p:nvPr/>
        </p:nvSpPr>
        <p:spPr>
          <a:xfrm>
            <a:off x="435870" y="1558195"/>
            <a:ext cx="4668600" cy="232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rgbClr val="ED7D31"/>
                </a:solidFill>
                <a:latin typeface="Raleway"/>
                <a:ea typeface="Raleway"/>
                <a:cs typeface="Raleway"/>
                <a:sym typeface="Raleway"/>
              </a:rPr>
              <a:t>In 2025, the OIN Community collectively generated an estimated revenue of </a:t>
            </a:r>
            <a:r>
              <a:rPr b="1" i="0" lang="en" sz="2000" u="none" cap="none" strike="noStrike">
                <a:solidFill>
                  <a:srgbClr val="ED7D31"/>
                </a:solidFill>
                <a:latin typeface="Raleway"/>
                <a:ea typeface="Raleway"/>
                <a:cs typeface="Raleway"/>
                <a:sym typeface="Raleway"/>
              </a:rPr>
              <a:t>$10.1 trillion (USD)</a:t>
            </a:r>
            <a:r>
              <a:rPr b="0" i="0" lang="en" sz="2000" u="none" cap="none" strike="noStrike">
                <a:solidFill>
                  <a:srgbClr val="ED7D31"/>
                </a:solidFill>
                <a:latin typeface="Raleway"/>
                <a:ea typeface="Raleway"/>
                <a:cs typeface="Raleway"/>
                <a:sym typeface="Raleway"/>
              </a:rPr>
              <a:t>, equivalent to:</a:t>
            </a:r>
            <a:endParaRPr b="0" i="0" sz="2000" u="none" cap="none" strike="noStrike">
              <a:solidFill>
                <a:srgbClr val="ED7D3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ED7D3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3492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Pts val="1900"/>
              <a:buFont typeface="Raleway"/>
              <a:buChar char="-"/>
            </a:pPr>
            <a:r>
              <a:rPr b="0" i="0" lang="en" sz="1900" u="none" cap="none" strike="noStrike">
                <a:solidFill>
                  <a:srgbClr val="ED7D31"/>
                </a:solidFill>
                <a:latin typeface="Raleway"/>
                <a:ea typeface="Raleway"/>
                <a:cs typeface="Raleway"/>
                <a:sym typeface="Raleway"/>
              </a:rPr>
              <a:t>⅓ of the United States’ GDP, or</a:t>
            </a:r>
            <a:endParaRPr b="0" i="0" sz="1900" u="none" cap="none" strike="noStrike">
              <a:solidFill>
                <a:srgbClr val="ED7D3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3492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Pts val="1900"/>
              <a:buFont typeface="Raleway"/>
              <a:buChar char="-"/>
            </a:pPr>
            <a:r>
              <a:rPr b="0" i="0" lang="en" sz="1900" u="none" cap="none" strike="noStrike">
                <a:solidFill>
                  <a:srgbClr val="ED7D31"/>
                </a:solidFill>
                <a:latin typeface="Raleway"/>
                <a:ea typeface="Raleway"/>
                <a:cs typeface="Raleway"/>
                <a:sym typeface="Raleway"/>
              </a:rPr>
              <a:t>½ of China’s GDP, or </a:t>
            </a:r>
            <a:endParaRPr b="0" i="0" sz="1900" u="none" cap="none" strike="noStrike">
              <a:solidFill>
                <a:srgbClr val="ED7D3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3492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Pts val="1900"/>
              <a:buFont typeface="Raleway"/>
              <a:buChar char="-"/>
            </a:pPr>
            <a:r>
              <a:rPr b="0" i="0" lang="en" sz="1900" u="none" cap="none" strike="noStrike">
                <a:solidFill>
                  <a:srgbClr val="ED7D31"/>
                </a:solidFill>
                <a:latin typeface="Raleway"/>
                <a:ea typeface="Raleway"/>
                <a:cs typeface="Raleway"/>
                <a:sym typeface="Raleway"/>
              </a:rPr>
              <a:t>½ of the EU’s GDP, or </a:t>
            </a:r>
            <a:endParaRPr b="0" i="0" sz="1900" u="none" cap="none" strike="noStrike">
              <a:solidFill>
                <a:srgbClr val="ED7D3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3492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Pts val="1900"/>
              <a:buFont typeface="Raleway"/>
              <a:buChar char="-"/>
            </a:pPr>
            <a:r>
              <a:rPr b="0" i="0" lang="en" sz="1900" u="none" cap="none" strike="noStrike">
                <a:solidFill>
                  <a:srgbClr val="ED7D31"/>
                </a:solidFill>
                <a:latin typeface="Raleway"/>
                <a:ea typeface="Raleway"/>
                <a:cs typeface="Raleway"/>
                <a:sym typeface="Raleway"/>
              </a:rPr>
              <a:t>2.5x India’s GDP, or</a:t>
            </a:r>
            <a:endParaRPr b="0" i="0" sz="1900" u="none" cap="none" strike="noStrike">
              <a:solidFill>
                <a:srgbClr val="ED7D3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3492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Pts val="1900"/>
              <a:buFont typeface="Raleway"/>
              <a:buChar char="-"/>
            </a:pPr>
            <a:r>
              <a:rPr b="0" i="0" lang="en" sz="1900" u="none" cap="none" strike="noStrike">
                <a:solidFill>
                  <a:srgbClr val="ED7D31"/>
                </a:solidFill>
                <a:latin typeface="Raleway"/>
                <a:ea typeface="Raleway"/>
                <a:cs typeface="Raleway"/>
                <a:sym typeface="Raleway"/>
              </a:rPr>
              <a:t>2.5x Japan’s GDP</a:t>
            </a:r>
            <a:endParaRPr b="0" i="0" sz="1900" u="none" cap="none" strike="noStrike">
              <a:solidFill>
                <a:srgbClr val="ED7D3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70" name="Google Shape;170;p43"/>
          <p:cNvSpPr txBox="1"/>
          <p:nvPr/>
        </p:nvSpPr>
        <p:spPr>
          <a:xfrm>
            <a:off x="370375" y="5504325"/>
            <a:ext cx="6595500" cy="141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This underscores the massive size of the OIN community, and how the OIN cross-license in the Linux System presents a great opportunity for OIN members to continue to protect themselves from patent risk in Open Source Software (OSS) technologies they rely upon.</a:t>
            </a:r>
            <a:endParaRPr b="0" i="0" sz="14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71" name="Google Shape;171;p43"/>
          <p:cNvSpPr txBox="1"/>
          <p:nvPr>
            <p:ph idx="12" type="sldNum"/>
          </p:nvPr>
        </p:nvSpPr>
        <p:spPr>
          <a:xfrm>
            <a:off x="9562477" y="7279300"/>
            <a:ext cx="403200" cy="41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3100" lIns="113100" spcFirstLastPara="1" rIns="113100" wrap="square" tIns="113100">
            <a:norm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 sz="1000">
                <a:latin typeface="Raleway"/>
                <a:ea typeface="Raleway"/>
                <a:cs typeface="Raleway"/>
                <a:sym typeface="Raleway"/>
              </a:rPr>
              <a:t>‹#›</a:t>
            </a:fld>
            <a:endParaRPr sz="1000"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172" name="Google Shape;172;p43" title="7.png"/>
          <p:cNvPicPr preferRelativeResize="0"/>
          <p:nvPr/>
        </p:nvPicPr>
        <p:blipFill rotWithShape="1">
          <a:blip r:embed="rId5">
            <a:alphaModFix/>
          </a:blip>
          <a:srcRect b="-10" l="0" r="15381" t="0"/>
          <a:stretch/>
        </p:blipFill>
        <p:spPr>
          <a:xfrm>
            <a:off x="197500" y="7357700"/>
            <a:ext cx="1740975" cy="25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45"/>
          <p:cNvSpPr/>
          <p:nvPr/>
        </p:nvSpPr>
        <p:spPr>
          <a:xfrm>
            <a:off x="777356" y="2351235"/>
            <a:ext cx="8421600" cy="11487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45"/>
          <p:cNvSpPr/>
          <p:nvPr/>
        </p:nvSpPr>
        <p:spPr>
          <a:xfrm>
            <a:off x="777356" y="4651185"/>
            <a:ext cx="8421600" cy="7704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45"/>
          <p:cNvSpPr txBox="1"/>
          <p:nvPr/>
        </p:nvSpPr>
        <p:spPr>
          <a:xfrm>
            <a:off x="126364" y="123608"/>
            <a:ext cx="8899200" cy="40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1600" lIns="83225" spcFirstLastPara="1" rIns="83225" wrap="square" tIns="416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r>
              <a:rPr b="0" i="0" lang="en" sz="1200" u="none" cap="none" strike="noStrike">
                <a:solidFill>
                  <a:srgbClr val="ED7D31"/>
                </a:solidFill>
                <a:latin typeface="Raleway"/>
                <a:ea typeface="Raleway"/>
                <a:cs typeface="Raleway"/>
                <a:sym typeface="Raleway"/>
              </a:rPr>
              <a:t>INTRODUCING OIN 2.0</a:t>
            </a:r>
            <a:endParaRPr b="0" i="0" sz="1200" u="none" cap="none" strike="noStrike">
              <a:solidFill>
                <a:srgbClr val="ED7D3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ED7D3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rgbClr val="ED7D3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81" name="Google Shape;181;p45"/>
          <p:cNvSpPr txBox="1"/>
          <p:nvPr/>
        </p:nvSpPr>
        <p:spPr>
          <a:xfrm>
            <a:off x="919129" y="3660585"/>
            <a:ext cx="2226300" cy="88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en" sz="1500" u="none" cap="none" strike="noStrike">
                <a:solidFill>
                  <a:srgbClr val="6E6F72"/>
                </a:solidFill>
                <a:latin typeface="Raleway"/>
                <a:ea typeface="Raleway"/>
                <a:cs typeface="Raleway"/>
                <a:sym typeface="Raleway"/>
              </a:rPr>
              <a:t>Open Source</a:t>
            </a:r>
            <a:endParaRPr b="1" i="0" sz="1500" u="none" cap="none" strike="noStrike">
              <a:solidFill>
                <a:srgbClr val="6E6F7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en" sz="1500" u="none" cap="none" strike="noStrike">
                <a:solidFill>
                  <a:srgbClr val="6E6F72"/>
                </a:solidFill>
                <a:latin typeface="Raleway"/>
                <a:ea typeface="Raleway"/>
                <a:cs typeface="Raleway"/>
                <a:sym typeface="Raleway"/>
              </a:rPr>
              <a:t>Patent Protection</a:t>
            </a:r>
            <a:endParaRPr b="1" i="0" sz="1500" u="none" cap="none" strike="noStrike">
              <a:solidFill>
                <a:srgbClr val="6E6F72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82" name="Google Shape;182;p45"/>
          <p:cNvSpPr txBox="1"/>
          <p:nvPr/>
        </p:nvSpPr>
        <p:spPr>
          <a:xfrm>
            <a:off x="3565181" y="1385554"/>
            <a:ext cx="5476800" cy="88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" sz="15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4,</a:t>
            </a:r>
            <a:r>
              <a:rPr lang="en" sz="1500">
                <a:latin typeface="Raleway"/>
                <a:ea typeface="Raleway"/>
                <a:cs typeface="Raleway"/>
                <a:sym typeface="Raleway"/>
              </a:rPr>
              <a:t>1</a:t>
            </a:r>
            <a:r>
              <a:rPr b="0" i="0" lang="en" sz="15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00+ licensees that own 3 million+ patents and applications, and generate $10 </a:t>
            </a:r>
            <a:r>
              <a:rPr lang="en" sz="1500">
                <a:latin typeface="Raleway"/>
                <a:ea typeface="Raleway"/>
                <a:cs typeface="Raleway"/>
                <a:sym typeface="Raleway"/>
              </a:rPr>
              <a:t>trillion</a:t>
            </a:r>
            <a:r>
              <a:rPr b="0" i="0" lang="en" sz="15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 dol</a:t>
            </a:r>
            <a:r>
              <a:rPr lang="en" sz="1500">
                <a:latin typeface="Raleway"/>
                <a:ea typeface="Raleway"/>
                <a:cs typeface="Raleway"/>
                <a:sym typeface="Raleway"/>
              </a:rPr>
              <a:t>lars </a:t>
            </a:r>
            <a:r>
              <a:rPr i="1" lang="en" sz="1500">
                <a:latin typeface="Raleway"/>
                <a:ea typeface="Raleway"/>
                <a:cs typeface="Raleway"/>
                <a:sym typeface="Raleway"/>
              </a:rPr>
              <a:t>(USD) </a:t>
            </a:r>
            <a:br>
              <a:rPr i="1" lang="en" sz="1500">
                <a:latin typeface="Raleway"/>
                <a:ea typeface="Raleway"/>
                <a:cs typeface="Raleway"/>
                <a:sym typeface="Raleway"/>
              </a:rPr>
            </a:br>
            <a:r>
              <a:rPr b="0" i="0" lang="en" sz="15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in total revenue.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45"/>
          <p:cNvSpPr txBox="1"/>
          <p:nvPr/>
        </p:nvSpPr>
        <p:spPr>
          <a:xfrm>
            <a:off x="3565181" y="4691935"/>
            <a:ext cx="5476800" cy="88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" sz="15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Strategies like reexaminations/IPRs, prior art, invalidity analysis &amp; threat monitoring reduce global patent risks.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45"/>
          <p:cNvSpPr txBox="1"/>
          <p:nvPr/>
        </p:nvSpPr>
        <p:spPr>
          <a:xfrm>
            <a:off x="3565181" y="2439035"/>
            <a:ext cx="5396400" cy="13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" sz="15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Safeguarding members in 5,100+ Open Source packages &amp; applications, which will grow over time to meet the challenges of patent risk in new Open Source technologies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45"/>
          <p:cNvSpPr txBox="1"/>
          <p:nvPr/>
        </p:nvSpPr>
        <p:spPr>
          <a:xfrm>
            <a:off x="3565181" y="5597185"/>
            <a:ext cx="5703300" cy="141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" sz="15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Open Source transitioned from questionable viability in 2005 to 90% of companies now relying on Open Source as mission-critical in today’s enterprise. Harvard Business School estimates that companies would pay 3.5x what they pay for software today if open source did not exist.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186;p45"/>
          <p:cNvSpPr txBox="1"/>
          <p:nvPr/>
        </p:nvSpPr>
        <p:spPr>
          <a:xfrm>
            <a:off x="3565181" y="3570435"/>
            <a:ext cx="5476800" cy="88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" sz="15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Shielding the ecosystem from costly Non-Practicing Entity (NPE) litigation when stakes are higher than ever as NPE cases rose 20% in 2024.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45"/>
          <p:cNvSpPr txBox="1"/>
          <p:nvPr/>
        </p:nvSpPr>
        <p:spPr>
          <a:xfrm>
            <a:off x="919129" y="1445854"/>
            <a:ext cx="19692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en" sz="1500" u="none" cap="none" strike="noStrike">
                <a:solidFill>
                  <a:srgbClr val="6E6F72"/>
                </a:solidFill>
                <a:latin typeface="Raleway"/>
                <a:ea typeface="Raleway"/>
                <a:cs typeface="Raleway"/>
                <a:sym typeface="Raleway"/>
              </a:rPr>
              <a:t>Massive OIN</a:t>
            </a:r>
            <a:endParaRPr b="1" i="0" sz="1500" u="none" cap="none" strike="noStrike">
              <a:solidFill>
                <a:srgbClr val="6E6F7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en" sz="1500" u="none" cap="none" strike="noStrike">
                <a:solidFill>
                  <a:srgbClr val="6E6F72"/>
                </a:solidFill>
                <a:latin typeface="Raleway"/>
                <a:ea typeface="Raleway"/>
                <a:cs typeface="Raleway"/>
                <a:sym typeface="Raleway"/>
              </a:rPr>
              <a:t>Cross-License</a:t>
            </a:r>
            <a:endParaRPr b="1" i="0" sz="1500" u="none" cap="none" strike="noStrike">
              <a:solidFill>
                <a:srgbClr val="6E6F72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88" name="Google Shape;188;p45"/>
          <p:cNvSpPr txBox="1"/>
          <p:nvPr/>
        </p:nvSpPr>
        <p:spPr>
          <a:xfrm>
            <a:off x="919129" y="2439035"/>
            <a:ext cx="2226300" cy="77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en" sz="1500" u="none" cap="none" strike="noStrike">
                <a:solidFill>
                  <a:srgbClr val="6E6F72"/>
                </a:solidFill>
                <a:latin typeface="Raleway"/>
                <a:ea typeface="Raleway"/>
                <a:cs typeface="Raleway"/>
                <a:sym typeface="Raleway"/>
              </a:rPr>
              <a:t>Living Linux System</a:t>
            </a:r>
            <a:endParaRPr b="1" i="0" sz="1500" u="none" cap="none" strike="noStrike">
              <a:solidFill>
                <a:srgbClr val="6E6F7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en" sz="1500" u="none" cap="none" strike="noStrike">
                <a:solidFill>
                  <a:srgbClr val="6E6F72"/>
                </a:solidFill>
                <a:latin typeface="Raleway"/>
                <a:ea typeface="Raleway"/>
                <a:cs typeface="Raleway"/>
                <a:sym typeface="Raleway"/>
              </a:rPr>
              <a:t>Definition</a:t>
            </a:r>
            <a:endParaRPr b="1" i="0" sz="1500" u="none" cap="none" strike="noStrike">
              <a:solidFill>
                <a:srgbClr val="6E6F72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89" name="Google Shape;189;p45"/>
          <p:cNvSpPr txBox="1"/>
          <p:nvPr/>
        </p:nvSpPr>
        <p:spPr>
          <a:xfrm>
            <a:off x="919129" y="4691935"/>
            <a:ext cx="2564100" cy="88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en" sz="1500" u="none" cap="none" strike="noStrike">
                <a:solidFill>
                  <a:srgbClr val="6E6F72"/>
                </a:solidFill>
                <a:latin typeface="Raleway"/>
                <a:ea typeface="Raleway"/>
                <a:cs typeface="Raleway"/>
                <a:sym typeface="Raleway"/>
              </a:rPr>
              <a:t>Proactive Intellectual Property (IP) Defense</a:t>
            </a:r>
            <a:endParaRPr b="1" i="0" sz="1500" u="none" cap="none" strike="noStrike">
              <a:solidFill>
                <a:srgbClr val="6E6F72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90" name="Google Shape;190;p45"/>
          <p:cNvSpPr txBox="1"/>
          <p:nvPr/>
        </p:nvSpPr>
        <p:spPr>
          <a:xfrm>
            <a:off x="919129" y="5597185"/>
            <a:ext cx="1969200" cy="52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en" sz="1500" u="none" cap="none" strike="noStrike">
                <a:solidFill>
                  <a:srgbClr val="6E6F72"/>
                </a:solidFill>
                <a:latin typeface="Raleway"/>
                <a:ea typeface="Raleway"/>
                <a:cs typeface="Raleway"/>
                <a:sym typeface="Raleway"/>
              </a:rPr>
              <a:t>Protection for Your Key Technological Resource</a:t>
            </a:r>
            <a:endParaRPr b="1" i="0" sz="1500" u="none" cap="none" strike="noStrike">
              <a:solidFill>
                <a:srgbClr val="6E6F72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91" name="Google Shape;191;p45"/>
          <p:cNvSpPr/>
          <p:nvPr/>
        </p:nvSpPr>
        <p:spPr>
          <a:xfrm rot="-8100000">
            <a:off x="3321237" y="1604184"/>
            <a:ext cx="137037" cy="137037"/>
          </a:xfrm>
          <a:prstGeom prst="rtTriangle">
            <a:avLst/>
          </a:prstGeom>
          <a:solidFill>
            <a:srgbClr val="6E6F7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45"/>
          <p:cNvSpPr/>
          <p:nvPr/>
        </p:nvSpPr>
        <p:spPr>
          <a:xfrm rot="-8100000">
            <a:off x="3321237" y="2805990"/>
            <a:ext cx="137037" cy="137037"/>
          </a:xfrm>
          <a:prstGeom prst="rtTriangle">
            <a:avLst/>
          </a:prstGeom>
          <a:solidFill>
            <a:srgbClr val="6E6F7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45"/>
          <p:cNvSpPr/>
          <p:nvPr/>
        </p:nvSpPr>
        <p:spPr>
          <a:xfrm rot="-8100000">
            <a:off x="3321237" y="3948990"/>
            <a:ext cx="137037" cy="137037"/>
          </a:xfrm>
          <a:prstGeom prst="rtTriangle">
            <a:avLst/>
          </a:prstGeom>
          <a:solidFill>
            <a:srgbClr val="6E6F7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45"/>
          <p:cNvSpPr/>
          <p:nvPr/>
        </p:nvSpPr>
        <p:spPr>
          <a:xfrm rot="-8100000">
            <a:off x="3321237" y="4939590"/>
            <a:ext cx="137037" cy="137037"/>
          </a:xfrm>
          <a:prstGeom prst="rtTriangle">
            <a:avLst/>
          </a:prstGeom>
          <a:solidFill>
            <a:srgbClr val="6E6F7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45"/>
          <p:cNvSpPr/>
          <p:nvPr/>
        </p:nvSpPr>
        <p:spPr>
          <a:xfrm rot="-8100000">
            <a:off x="3321237" y="5853990"/>
            <a:ext cx="137037" cy="137037"/>
          </a:xfrm>
          <a:prstGeom prst="rtTriangle">
            <a:avLst/>
          </a:prstGeom>
          <a:solidFill>
            <a:srgbClr val="6E6F7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p45"/>
          <p:cNvSpPr txBox="1"/>
          <p:nvPr/>
        </p:nvSpPr>
        <p:spPr>
          <a:xfrm>
            <a:off x="83262" y="274775"/>
            <a:ext cx="9398100" cy="52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3500" lIns="93500" spcFirstLastPara="1" rIns="93500" wrap="square" tIns="935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en" sz="2200" u="none" cap="none" strike="noStrike">
                <a:solidFill>
                  <a:srgbClr val="757070"/>
                </a:solidFill>
                <a:latin typeface="Raleway"/>
                <a:ea typeface="Raleway"/>
                <a:cs typeface="Raleway"/>
                <a:sym typeface="Raleway"/>
              </a:rPr>
              <a:t>Working for You — </a:t>
            </a:r>
            <a:endParaRPr b="1" i="0" sz="2200" u="none" cap="none" strike="noStrike">
              <a:solidFill>
                <a:srgbClr val="75707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i="0" lang="en" sz="2200" u="none" cap="none" strike="noStrike">
                <a:solidFill>
                  <a:srgbClr val="757070"/>
                </a:solidFill>
                <a:latin typeface="Raleway"/>
                <a:ea typeface="Raleway"/>
                <a:cs typeface="Raleway"/>
                <a:sym typeface="Raleway"/>
              </a:rPr>
              <a:t>OIN’s Comprehensive Defense Strategies</a:t>
            </a:r>
            <a:endParaRPr i="0" sz="1900" u="none" cap="none" strike="noStrike">
              <a:solidFill>
                <a:srgbClr val="000000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197" name="Google Shape;197;p45"/>
          <p:cNvSpPr txBox="1"/>
          <p:nvPr>
            <p:ph idx="12" type="sldNum"/>
          </p:nvPr>
        </p:nvSpPr>
        <p:spPr>
          <a:xfrm>
            <a:off x="9562477" y="7279300"/>
            <a:ext cx="403200" cy="41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3100" lIns="113100" spcFirstLastPara="1" rIns="113100" wrap="square" tIns="113100">
            <a:norm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 sz="1000">
                <a:latin typeface="Raleway"/>
                <a:ea typeface="Raleway"/>
                <a:cs typeface="Raleway"/>
                <a:sym typeface="Raleway"/>
              </a:rPr>
              <a:t>‹#›</a:t>
            </a:fld>
            <a:endParaRPr sz="1000"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198" name="Google Shape;198;p45" title="7.png"/>
          <p:cNvPicPr preferRelativeResize="0"/>
          <p:nvPr/>
        </p:nvPicPr>
        <p:blipFill rotWithShape="1">
          <a:blip r:embed="rId3">
            <a:alphaModFix/>
          </a:blip>
          <a:srcRect b="-10" l="0" r="15381" t="0"/>
          <a:stretch/>
        </p:blipFill>
        <p:spPr>
          <a:xfrm>
            <a:off x="197500" y="7357700"/>
            <a:ext cx="1740975" cy="2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860289" y="195649"/>
            <a:ext cx="1045483" cy="475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46"/>
          <p:cNvSpPr txBox="1"/>
          <p:nvPr/>
        </p:nvSpPr>
        <p:spPr>
          <a:xfrm>
            <a:off x="14489100" y="5111783"/>
            <a:ext cx="1377300" cy="373800"/>
          </a:xfrm>
          <a:prstGeom prst="rect">
            <a:avLst/>
          </a:prstGeom>
          <a:noFill/>
          <a:ln>
            <a:noFill/>
          </a:ln>
        </p:spPr>
        <p:txBody>
          <a:bodyPr anchorCtr="0" anchor="t" bIns="55450" lIns="110950" spcFirstLastPara="1" rIns="110950" wrap="square" tIns="554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n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46"/>
          <p:cNvSpPr txBox="1"/>
          <p:nvPr/>
        </p:nvSpPr>
        <p:spPr>
          <a:xfrm>
            <a:off x="14334354" y="4994841"/>
            <a:ext cx="1621200" cy="373800"/>
          </a:xfrm>
          <a:prstGeom prst="rect">
            <a:avLst/>
          </a:prstGeom>
          <a:noFill/>
          <a:ln>
            <a:noFill/>
          </a:ln>
        </p:spPr>
        <p:txBody>
          <a:bodyPr anchorCtr="0" anchor="t" bIns="55450" lIns="110950" spcFirstLastPara="1" rIns="110950" wrap="square" tIns="554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n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46"/>
          <p:cNvSpPr txBox="1"/>
          <p:nvPr/>
        </p:nvSpPr>
        <p:spPr>
          <a:xfrm>
            <a:off x="2422725" y="8320800"/>
            <a:ext cx="4633800" cy="321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t/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p46"/>
          <p:cNvSpPr txBox="1"/>
          <p:nvPr/>
        </p:nvSpPr>
        <p:spPr>
          <a:xfrm>
            <a:off x="126375" y="335000"/>
            <a:ext cx="6378000" cy="73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1600" lIns="83225" spcFirstLastPara="1" rIns="83225" wrap="square" tIns="416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r>
              <a:rPr b="1" i="0" lang="en" sz="2100" u="none" cap="none" strike="noStrike">
                <a:solidFill>
                  <a:srgbClr val="757070"/>
                </a:solidFill>
                <a:latin typeface="Raleway"/>
                <a:ea typeface="Raleway"/>
                <a:cs typeface="Raleway"/>
                <a:sym typeface="Raleway"/>
              </a:rPr>
              <a:t>OIN 2.0 </a:t>
            </a:r>
            <a:r>
              <a:rPr b="1" i="0" lang="en" sz="2200" u="none" cap="none" strike="noStrike">
                <a:solidFill>
                  <a:srgbClr val="757070"/>
                </a:solidFill>
                <a:latin typeface="Raleway"/>
                <a:ea typeface="Raleway"/>
                <a:cs typeface="Raleway"/>
                <a:sym typeface="Raleway"/>
              </a:rPr>
              <a:t>— </a:t>
            </a:r>
            <a:r>
              <a:rPr i="0" lang="en" sz="2100" u="none" cap="none" strike="noStrike">
                <a:solidFill>
                  <a:srgbClr val="757070"/>
                </a:solidFill>
                <a:latin typeface="Raleway"/>
                <a:ea typeface="Raleway"/>
                <a:cs typeface="Raleway"/>
                <a:sym typeface="Raleway"/>
              </a:rPr>
              <a:t>The Next Chapter</a:t>
            </a:r>
            <a:endParaRPr i="0" sz="2200" u="none" cap="none" strike="noStrike">
              <a:solidFill>
                <a:srgbClr val="75707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09" name="Google Shape;209;p46"/>
          <p:cNvSpPr txBox="1"/>
          <p:nvPr/>
        </p:nvSpPr>
        <p:spPr>
          <a:xfrm>
            <a:off x="126371" y="123600"/>
            <a:ext cx="5868000" cy="40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1600" lIns="83225" spcFirstLastPara="1" rIns="83225" wrap="square" tIns="416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r>
              <a:rPr b="0" i="0" lang="en" sz="1200" u="none" cap="none" strike="noStrike">
                <a:solidFill>
                  <a:srgbClr val="ED7D31"/>
                </a:solidFill>
                <a:latin typeface="Raleway"/>
                <a:ea typeface="Raleway"/>
                <a:cs typeface="Raleway"/>
                <a:sym typeface="Raleway"/>
              </a:rPr>
              <a:t>INTRODUCING OIN 2.0</a:t>
            </a:r>
            <a:endParaRPr b="0" i="0" sz="1200" u="none" cap="none" strike="noStrike">
              <a:solidFill>
                <a:srgbClr val="ED7D3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10" name="Google Shape;210;p46"/>
          <p:cNvSpPr txBox="1"/>
          <p:nvPr>
            <p:ph idx="12" type="sldNum"/>
          </p:nvPr>
        </p:nvSpPr>
        <p:spPr>
          <a:xfrm>
            <a:off x="9562477" y="7279300"/>
            <a:ext cx="403200" cy="41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3100" lIns="113100" spcFirstLastPara="1" rIns="113100" wrap="square" tIns="113100">
            <a:norm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 sz="1000">
                <a:latin typeface="Raleway"/>
                <a:ea typeface="Raleway"/>
                <a:cs typeface="Raleway"/>
                <a:sym typeface="Raleway"/>
              </a:rPr>
              <a:t>‹#›</a:t>
            </a:fld>
            <a:endParaRPr sz="1000"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11" name="Google Shape;211;p46" title="7.png"/>
          <p:cNvPicPr preferRelativeResize="0"/>
          <p:nvPr/>
        </p:nvPicPr>
        <p:blipFill rotWithShape="1">
          <a:blip r:embed="rId3">
            <a:alphaModFix/>
          </a:blip>
          <a:srcRect b="-10" l="0" r="15381" t="0"/>
          <a:stretch/>
        </p:blipFill>
        <p:spPr>
          <a:xfrm>
            <a:off x="197500" y="7357700"/>
            <a:ext cx="1740975" cy="2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46"/>
          <p:cNvSpPr/>
          <p:nvPr/>
        </p:nvSpPr>
        <p:spPr>
          <a:xfrm>
            <a:off x="221875" y="5111775"/>
            <a:ext cx="9616800" cy="21204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ctr" bIns="80650" lIns="80650" spcFirstLastPara="1" rIns="80650" wrap="square" tIns="806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35"/>
              <a:buFont typeface="Arial"/>
              <a:buNone/>
            </a:pPr>
            <a:r>
              <a:t/>
            </a:r>
            <a:endParaRPr b="0" i="0" sz="123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46"/>
          <p:cNvSpPr/>
          <p:nvPr/>
        </p:nvSpPr>
        <p:spPr>
          <a:xfrm rot="5400000">
            <a:off x="6872150" y="2197825"/>
            <a:ext cx="654300" cy="2386800"/>
          </a:xfrm>
          <a:prstGeom prst="rect">
            <a:avLst/>
          </a:prstGeom>
          <a:noFill/>
          <a:ln cap="flat" cmpd="sng" w="9525">
            <a:solidFill>
              <a:srgbClr val="E36C0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0650" lIns="80650" spcFirstLastPara="1" rIns="80650" wrap="square" tIns="806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35"/>
              <a:buFont typeface="Arial"/>
              <a:buNone/>
            </a:pPr>
            <a:r>
              <a:t/>
            </a:r>
            <a:endParaRPr b="0" i="0" sz="123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46"/>
          <p:cNvSpPr/>
          <p:nvPr/>
        </p:nvSpPr>
        <p:spPr>
          <a:xfrm rot="5400000">
            <a:off x="7341355" y="1812051"/>
            <a:ext cx="433200" cy="3574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80650" lIns="80650" spcFirstLastPara="1" rIns="80650" wrap="square" tIns="806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35"/>
              <a:buFont typeface="Arial"/>
              <a:buNone/>
            </a:pPr>
            <a:r>
              <a:t/>
            </a:r>
            <a:endParaRPr b="0" i="0" sz="123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p46"/>
          <p:cNvSpPr/>
          <p:nvPr/>
        </p:nvSpPr>
        <p:spPr>
          <a:xfrm>
            <a:off x="4938455" y="3382775"/>
            <a:ext cx="2199300" cy="1330800"/>
          </a:xfrm>
          <a:prstGeom prst="snip1Rect">
            <a:avLst>
              <a:gd fmla="val 16667" name="adj"/>
            </a:avLst>
          </a:prstGeom>
          <a:solidFill>
            <a:srgbClr val="FCE5CD"/>
          </a:solidFill>
          <a:ln>
            <a:noFill/>
          </a:ln>
        </p:spPr>
        <p:txBody>
          <a:bodyPr anchorCtr="0" anchor="ctr" bIns="80650" lIns="80650" spcFirstLastPara="1" rIns="80650" wrap="square" tIns="806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35"/>
              <a:buFont typeface="Arial"/>
              <a:buNone/>
            </a:pPr>
            <a:r>
              <a:t/>
            </a:r>
            <a:endParaRPr b="0" i="0" sz="123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46"/>
          <p:cNvSpPr/>
          <p:nvPr/>
        </p:nvSpPr>
        <p:spPr>
          <a:xfrm>
            <a:off x="5556125" y="1148275"/>
            <a:ext cx="3470400" cy="1531500"/>
          </a:xfrm>
          <a:prstGeom prst="rect">
            <a:avLst/>
          </a:prstGeom>
          <a:solidFill>
            <a:srgbClr val="EF8600"/>
          </a:solidFill>
          <a:ln>
            <a:noFill/>
          </a:ln>
        </p:spPr>
        <p:txBody>
          <a:bodyPr anchorCtr="0" anchor="ctr" bIns="80650" lIns="80650" spcFirstLastPara="1" rIns="80650" wrap="square" tIns="806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35"/>
              <a:buFont typeface="Arial"/>
              <a:buNone/>
            </a:pPr>
            <a:r>
              <a:t/>
            </a:r>
            <a:endParaRPr b="0" i="0" sz="123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p46"/>
          <p:cNvSpPr/>
          <p:nvPr/>
        </p:nvSpPr>
        <p:spPr>
          <a:xfrm>
            <a:off x="7283529" y="3403384"/>
            <a:ext cx="2199300" cy="1330800"/>
          </a:xfrm>
          <a:prstGeom prst="snip1Rect">
            <a:avLst>
              <a:gd fmla="val 16667" name="adj"/>
            </a:avLst>
          </a:prstGeom>
          <a:solidFill>
            <a:srgbClr val="FCE5CD"/>
          </a:solidFill>
          <a:ln>
            <a:noFill/>
          </a:ln>
        </p:spPr>
        <p:txBody>
          <a:bodyPr anchorCtr="0" anchor="ctr" bIns="80650" lIns="80650" spcFirstLastPara="1" rIns="80650" wrap="square" tIns="806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35"/>
              <a:buFont typeface="Arial"/>
              <a:buNone/>
            </a:pPr>
            <a:r>
              <a:t/>
            </a:r>
            <a:endParaRPr b="0" i="0" sz="123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46"/>
          <p:cNvSpPr txBox="1"/>
          <p:nvPr/>
        </p:nvSpPr>
        <p:spPr>
          <a:xfrm>
            <a:off x="5692717" y="1205726"/>
            <a:ext cx="3217800" cy="1351500"/>
          </a:xfrm>
          <a:prstGeom prst="rect">
            <a:avLst/>
          </a:prstGeom>
          <a:noFill/>
          <a:ln>
            <a:noFill/>
          </a:ln>
        </p:spPr>
        <p:txBody>
          <a:bodyPr anchorCtr="0" anchor="t" bIns="80650" lIns="80650" spcFirstLastPara="1" rIns="80650" wrap="square" tIns="8065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47"/>
              <a:buFont typeface="Arial"/>
              <a:buNone/>
            </a:pPr>
            <a:r>
              <a:rPr b="0" i="0" lang="en" sz="1247" u="none" cap="none" strike="noStrike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We’ve </a:t>
            </a:r>
            <a:r>
              <a:rPr b="1" i="0" lang="en" sz="1247" u="none" cap="none" strike="noStrike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expanded Linux System Table 13 — and will continue to expand </a:t>
            </a:r>
            <a:r>
              <a:rPr b="0" i="0" lang="en" sz="1247" u="none" cap="none" strike="noStrike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future tables — to </a:t>
            </a:r>
            <a:r>
              <a:rPr b="1" i="0" lang="en" sz="1247" u="none" cap="none" strike="noStrike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protect new Open Source Software (OSS) technologies</a:t>
            </a:r>
            <a:r>
              <a:rPr b="0" i="0" lang="en" sz="1247" u="none" cap="none" strike="noStrike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, including smart technologies, security, networking, data centers, &amp; automotive.</a:t>
            </a:r>
            <a:endParaRPr b="0" i="0" sz="1247" u="none" cap="none" strike="noStrike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47"/>
              <a:buFont typeface="Arial"/>
              <a:buNone/>
            </a:pPr>
            <a:r>
              <a:t/>
            </a:r>
            <a:endParaRPr b="0" i="0" sz="1247" u="none" cap="none" strike="noStrike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47"/>
              <a:buFont typeface="Arial"/>
              <a:buNone/>
            </a:pPr>
            <a:r>
              <a:t/>
            </a:r>
            <a:endParaRPr b="0" i="0" sz="1247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p46"/>
          <p:cNvSpPr txBox="1"/>
          <p:nvPr/>
        </p:nvSpPr>
        <p:spPr>
          <a:xfrm>
            <a:off x="7437004" y="3511383"/>
            <a:ext cx="1988400" cy="636900"/>
          </a:xfrm>
          <a:prstGeom prst="rect">
            <a:avLst/>
          </a:prstGeom>
          <a:noFill/>
          <a:ln>
            <a:noFill/>
          </a:ln>
        </p:spPr>
        <p:txBody>
          <a:bodyPr anchorCtr="0" anchor="t" bIns="80650" lIns="80650" spcFirstLastPara="1" rIns="80650" wrap="square" tIns="806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47"/>
              <a:buFont typeface="Arial"/>
              <a:buNone/>
            </a:pPr>
            <a:r>
              <a:rPr b="1" i="0" lang="en" sz="1247" u="none" cap="none" strike="noStrike">
                <a:solidFill>
                  <a:srgbClr val="2B2B2B"/>
                </a:solidFill>
                <a:latin typeface="Raleway"/>
                <a:ea typeface="Raleway"/>
                <a:cs typeface="Raleway"/>
                <a:sym typeface="Raleway"/>
              </a:rPr>
              <a:t>Table 13</a:t>
            </a:r>
            <a:r>
              <a:rPr b="0" i="0" lang="en" sz="1247" u="none" cap="none" strike="noStrike">
                <a:solidFill>
                  <a:srgbClr val="2B2B2B"/>
                </a:solidFill>
                <a:latin typeface="Raleway"/>
                <a:ea typeface="Raleway"/>
                <a:cs typeface="Raleway"/>
                <a:sym typeface="Raleway"/>
              </a:rPr>
              <a:t> expands coverage for modern languages by adding many new libraries for </a:t>
            </a:r>
            <a:r>
              <a:rPr b="1" i="0" lang="en" sz="1247" u="none" cap="none" strike="noStrike">
                <a:solidFill>
                  <a:srgbClr val="2B2B2B"/>
                </a:solidFill>
                <a:latin typeface="Raleway"/>
                <a:ea typeface="Raleway"/>
                <a:cs typeface="Raleway"/>
                <a:sym typeface="Raleway"/>
              </a:rPr>
              <a:t>Go, Python &amp; Rust.</a:t>
            </a:r>
            <a:endParaRPr b="1" i="0" sz="1247" u="none" cap="none" strike="noStrike">
              <a:solidFill>
                <a:srgbClr val="2B2B2B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47"/>
              <a:buFont typeface="Arial"/>
              <a:buNone/>
            </a:pPr>
            <a:r>
              <a:t/>
            </a:r>
            <a:endParaRPr b="0" i="0" sz="1247" u="none" cap="none" strike="noStrike">
              <a:solidFill>
                <a:srgbClr val="2B2B2B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47"/>
              <a:buFont typeface="Arial"/>
              <a:buNone/>
            </a:pPr>
            <a:r>
              <a:t/>
            </a:r>
            <a:endParaRPr b="0" i="0" sz="1247" u="none" cap="none" strike="noStrike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46"/>
          <p:cNvSpPr txBox="1"/>
          <p:nvPr/>
        </p:nvSpPr>
        <p:spPr>
          <a:xfrm>
            <a:off x="5064849" y="3514132"/>
            <a:ext cx="1908000" cy="636900"/>
          </a:xfrm>
          <a:prstGeom prst="rect">
            <a:avLst/>
          </a:prstGeom>
          <a:noFill/>
          <a:ln>
            <a:noFill/>
          </a:ln>
        </p:spPr>
        <p:txBody>
          <a:bodyPr anchorCtr="0" anchor="t" bIns="80650" lIns="80650" spcFirstLastPara="1" rIns="80650" wrap="square" tIns="8065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47"/>
              <a:buFont typeface="Arial"/>
              <a:buNone/>
            </a:pPr>
            <a:r>
              <a:rPr b="1" i="0" lang="en" sz="1247" u="none" cap="none" strike="noStrike">
                <a:solidFill>
                  <a:srgbClr val="2B2B2B"/>
                </a:solidFill>
                <a:latin typeface="Raleway"/>
                <a:ea typeface="Raleway"/>
                <a:cs typeface="Raleway"/>
                <a:sym typeface="Raleway"/>
              </a:rPr>
              <a:t>Table 13 increases coverage</a:t>
            </a:r>
            <a:r>
              <a:rPr b="0" i="0" lang="en" sz="1247" u="none" cap="none" strike="noStrike">
                <a:solidFill>
                  <a:srgbClr val="2B2B2B"/>
                </a:solidFill>
                <a:latin typeface="Raleway"/>
                <a:ea typeface="Raleway"/>
                <a:cs typeface="Raleway"/>
                <a:sym typeface="Raleway"/>
              </a:rPr>
              <a:t> for Cloud Computing, Kubernetes &amp; Eclipse projects.</a:t>
            </a:r>
            <a:endParaRPr b="0" i="0" sz="1247" u="none" cap="none" strike="noStrike">
              <a:solidFill>
                <a:srgbClr val="2B2B2B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47"/>
              <a:buFont typeface="Arial"/>
              <a:buNone/>
            </a:pPr>
            <a:r>
              <a:t/>
            </a:r>
            <a:endParaRPr b="0" i="0" sz="1147" u="none" cap="none" strike="noStrike">
              <a:solidFill>
                <a:srgbClr val="2B2B2B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47"/>
              <a:buFont typeface="Arial"/>
              <a:buNone/>
            </a:pPr>
            <a:r>
              <a:t/>
            </a:r>
            <a:endParaRPr b="0" i="0" sz="1147" u="none" cap="none" strike="noStrike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46"/>
          <p:cNvSpPr txBox="1"/>
          <p:nvPr/>
        </p:nvSpPr>
        <p:spPr>
          <a:xfrm>
            <a:off x="499202" y="5324550"/>
            <a:ext cx="3470400" cy="736200"/>
          </a:xfrm>
          <a:prstGeom prst="rect">
            <a:avLst/>
          </a:prstGeom>
          <a:noFill/>
          <a:ln>
            <a:noFill/>
          </a:ln>
        </p:spPr>
        <p:txBody>
          <a:bodyPr anchorCtr="0" anchor="t" bIns="80650" lIns="80650" spcFirstLastPara="1" rIns="80650" wrap="square" tIns="8065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5"/>
              <a:buFont typeface="Arial"/>
              <a:buNone/>
            </a:pPr>
            <a:r>
              <a:rPr b="1" i="0" lang="en" sz="1335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Existing OIN members can keep their free original license for Linux System definition </a:t>
            </a:r>
            <a:r>
              <a:rPr b="1" i="0" lang="en" sz="1335" u="none" cap="none" strike="noStrike">
                <a:solidFill>
                  <a:srgbClr val="E36C09"/>
                </a:solidFill>
                <a:latin typeface="Raleway"/>
                <a:ea typeface="Raleway"/>
                <a:cs typeface="Raleway"/>
                <a:sym typeface="Raleway"/>
              </a:rPr>
              <a:t>Tables 1-12</a:t>
            </a:r>
            <a:r>
              <a:rPr b="1" i="0" lang="en" sz="1335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, but</a:t>
            </a:r>
            <a:r>
              <a:rPr b="1" i="0" lang="en" sz="1335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b="0" i="0" sz="1335" u="none" cap="none" strike="noStrike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p46"/>
          <p:cNvSpPr txBox="1"/>
          <p:nvPr/>
        </p:nvSpPr>
        <p:spPr>
          <a:xfrm>
            <a:off x="3912225" y="5351426"/>
            <a:ext cx="3058500" cy="47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8925" lIns="96800" spcFirstLastPara="1" rIns="97875" wrap="square" tIns="48925">
            <a:spAutoFit/>
          </a:bodyPr>
          <a:lstStyle/>
          <a:p>
            <a:pPr indent="-153528" lvl="0" marL="28240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36C09"/>
              </a:buClr>
              <a:buSzPts val="1300"/>
              <a:buFont typeface="Raleway"/>
              <a:buChar char="●"/>
            </a:pPr>
            <a:r>
              <a:rPr b="0" i="0" lang="en" sz="1147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Open Source Software (OSS) is growing exponentially into new areas.</a:t>
            </a:r>
            <a:endParaRPr b="0" i="0" sz="114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Google Shape;223;p46"/>
          <p:cNvSpPr txBox="1"/>
          <p:nvPr/>
        </p:nvSpPr>
        <p:spPr>
          <a:xfrm>
            <a:off x="6996143" y="5351426"/>
            <a:ext cx="2571300" cy="47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8925" lIns="96800" spcFirstLastPara="1" rIns="97875" wrap="square" tIns="48925">
            <a:spAutoFit/>
          </a:bodyPr>
          <a:lstStyle/>
          <a:p>
            <a:pPr indent="-129099" lvl="0" marL="12909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36C09"/>
              </a:buClr>
              <a:buSzPts val="1300"/>
              <a:buFont typeface="Noto Sans Symbols"/>
              <a:buChar char="●"/>
            </a:pPr>
            <a:r>
              <a:rPr b="0" i="0" lang="en" sz="1147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OIN 2.0 will sustain our strategic mission &amp; vision.</a:t>
            </a:r>
            <a:endParaRPr b="0" i="0" sz="114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" name="Google Shape;224;p46"/>
          <p:cNvSpPr txBox="1"/>
          <p:nvPr/>
        </p:nvSpPr>
        <p:spPr>
          <a:xfrm>
            <a:off x="6999564" y="6031303"/>
            <a:ext cx="2793000" cy="8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8925" lIns="96800" spcFirstLastPara="1" rIns="97875" wrap="square" tIns="48925">
            <a:spAutoFit/>
          </a:bodyPr>
          <a:lstStyle/>
          <a:p>
            <a:pPr indent="-129099" lvl="0" marL="12909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36C09"/>
              </a:buClr>
              <a:buSzPts val="1300"/>
              <a:buFont typeface="Raleway"/>
              <a:buChar char="●"/>
            </a:pPr>
            <a:r>
              <a:rPr b="1" i="0" lang="en" sz="1147" u="none" cap="none" strike="noStrike">
                <a:solidFill>
                  <a:srgbClr val="001D35"/>
                </a:solidFill>
                <a:latin typeface="Raleway"/>
                <a:ea typeface="Raleway"/>
                <a:cs typeface="Raleway"/>
                <a:sym typeface="Raleway"/>
              </a:rPr>
              <a:t>The </a:t>
            </a:r>
            <a:r>
              <a:rPr b="1" i="0" lang="en" sz="1147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value of OIN 2.0 is far greater</a:t>
            </a:r>
            <a:r>
              <a:rPr b="0" i="0" lang="en" sz="1147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 than the annual participation cost, which is also less than many other membership organizations.  </a:t>
            </a:r>
            <a:endParaRPr b="0" i="0" sz="114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Google Shape;225;p46"/>
          <p:cNvSpPr txBox="1"/>
          <p:nvPr/>
        </p:nvSpPr>
        <p:spPr>
          <a:xfrm>
            <a:off x="4016325" y="6024478"/>
            <a:ext cx="3000300" cy="8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8925" lIns="96800" spcFirstLastPara="1" rIns="97875" wrap="square" tIns="48925">
            <a:spAutoFit/>
          </a:bodyPr>
          <a:lstStyle/>
          <a:p>
            <a:pPr indent="-153305" lvl="0" marL="15330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36C09"/>
              </a:buClr>
              <a:buSzPts val="1300"/>
              <a:buFont typeface="Noto Sans Symbols"/>
              <a:buChar char="●"/>
            </a:pPr>
            <a:r>
              <a:rPr b="0" i="0" lang="en" sz="1147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T</a:t>
            </a:r>
            <a:r>
              <a:rPr b="0" i="0" lang="en" sz="1147" u="none" cap="none" strike="noStrike">
                <a:solidFill>
                  <a:srgbClr val="001D35"/>
                </a:solidFill>
                <a:latin typeface="Raleway"/>
                <a:ea typeface="Raleway"/>
                <a:cs typeface="Raleway"/>
                <a:sym typeface="Raleway"/>
              </a:rPr>
              <a:t>he</a:t>
            </a:r>
            <a:r>
              <a:rPr b="1" i="0" lang="en" sz="1147" u="none" cap="none" strike="noStrike">
                <a:solidFill>
                  <a:srgbClr val="001D35"/>
                </a:solidFill>
                <a:latin typeface="Raleway"/>
                <a:ea typeface="Raleway"/>
                <a:cs typeface="Raleway"/>
                <a:sym typeface="Raleway"/>
              </a:rPr>
              <a:t> average defense cost</a:t>
            </a:r>
            <a:r>
              <a:rPr b="0" i="0" lang="en" sz="1147" u="none" cap="none" strike="noStrike">
                <a:solidFill>
                  <a:srgbClr val="001D35"/>
                </a:solidFill>
                <a:latin typeface="Raleway"/>
                <a:ea typeface="Raleway"/>
                <a:cs typeface="Raleway"/>
                <a:sym typeface="Raleway"/>
              </a:rPr>
              <a:t> against   Non Practicing Entities (NPEs) is ~$4 million (USD) with the median cost of </a:t>
            </a:r>
            <a:r>
              <a:rPr b="1" i="0" lang="en" sz="1147" u="none" cap="none" strike="noStrike">
                <a:solidFill>
                  <a:srgbClr val="001D35"/>
                </a:solidFill>
                <a:latin typeface="Raleway"/>
                <a:ea typeface="Raleway"/>
                <a:cs typeface="Raleway"/>
                <a:sym typeface="Raleway"/>
              </a:rPr>
              <a:t>$5 million for claims &gt;$25 million</a:t>
            </a:r>
            <a:r>
              <a:rPr b="0" i="0" lang="en" sz="1147" u="none" cap="none" strike="noStrike">
                <a:solidFill>
                  <a:srgbClr val="001D35"/>
                </a:solidFill>
                <a:latin typeface="Raleway"/>
                <a:ea typeface="Raleway"/>
                <a:cs typeface="Raleway"/>
                <a:sym typeface="Raleway"/>
              </a:rPr>
              <a:t>.</a:t>
            </a:r>
            <a:endParaRPr b="0" i="0" sz="114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226;p46"/>
          <p:cNvSpPr txBox="1"/>
          <p:nvPr/>
        </p:nvSpPr>
        <p:spPr>
          <a:xfrm>
            <a:off x="353875" y="1620381"/>
            <a:ext cx="4010700" cy="89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n" sz="1500" u="none" cap="none" strike="noStrike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To continue &amp; build on our accomplishments, OIN implemented a </a:t>
            </a:r>
            <a:r>
              <a:rPr b="1" i="0" lang="en" sz="1500" u="none" cap="none" strike="noStrike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Tiered Annual Participation Fee </a:t>
            </a:r>
            <a:r>
              <a:rPr b="0" i="0" lang="en" sz="1500" u="none" cap="none" strike="noStrike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starting on January 27, 2026, with the expansion of </a:t>
            </a:r>
            <a:r>
              <a:rPr b="1" i="0" lang="en" sz="1500" u="none" cap="none" strike="noStrike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Table 13 of the Linux System.</a:t>
            </a:r>
            <a:r>
              <a:rPr b="0" i="0" lang="en" sz="1500" u="none" cap="none" strike="noStrike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endParaRPr b="0" i="0" sz="1500" u="none" cap="none" strike="noStrike">
              <a:solidFill>
                <a:srgbClr val="43434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" name="Google Shape;227;p46"/>
          <p:cNvSpPr txBox="1"/>
          <p:nvPr/>
        </p:nvSpPr>
        <p:spPr>
          <a:xfrm>
            <a:off x="353875" y="1073956"/>
            <a:ext cx="4837200" cy="47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" sz="1800" u="none" cap="none" strike="noStrike">
                <a:solidFill>
                  <a:srgbClr val="ED7D31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Stability.  Scalability. Shared Responsibility.</a:t>
            </a:r>
            <a:endParaRPr b="0" i="0" sz="1800" u="none" cap="none" strike="noStrike">
              <a:solidFill>
                <a:srgbClr val="ED7D31"/>
              </a:solidFill>
              <a:latin typeface="Raleway SemiBold"/>
              <a:ea typeface="Raleway SemiBold"/>
              <a:cs typeface="Raleway SemiBold"/>
              <a:sym typeface="Raleway SemiBold"/>
            </a:endParaRPr>
          </a:p>
        </p:txBody>
      </p:sp>
      <p:cxnSp>
        <p:nvCxnSpPr>
          <p:cNvPr id="228" name="Google Shape;228;p46"/>
          <p:cNvCxnSpPr/>
          <p:nvPr/>
        </p:nvCxnSpPr>
        <p:spPr>
          <a:xfrm rot="10800000">
            <a:off x="7199300" y="2611800"/>
            <a:ext cx="0" cy="459000"/>
          </a:xfrm>
          <a:prstGeom prst="straightConnector1">
            <a:avLst/>
          </a:prstGeom>
          <a:noFill/>
          <a:ln cap="flat" cmpd="sng" w="9525">
            <a:solidFill>
              <a:srgbClr val="ED7D31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229" name="Google Shape;229;p4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860289" y="195649"/>
            <a:ext cx="1045483" cy="475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47"/>
          <p:cNvSpPr/>
          <p:nvPr/>
        </p:nvSpPr>
        <p:spPr>
          <a:xfrm>
            <a:off x="7195240" y="1901961"/>
            <a:ext cx="1703400" cy="8823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" name="Google Shape;236;p47"/>
          <p:cNvSpPr/>
          <p:nvPr/>
        </p:nvSpPr>
        <p:spPr>
          <a:xfrm>
            <a:off x="7195513" y="2928087"/>
            <a:ext cx="1703400" cy="8823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" name="Google Shape;237;p47"/>
          <p:cNvSpPr/>
          <p:nvPr/>
        </p:nvSpPr>
        <p:spPr>
          <a:xfrm>
            <a:off x="7190719" y="3948794"/>
            <a:ext cx="1703400" cy="8823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" name="Google Shape;238;p47"/>
          <p:cNvSpPr/>
          <p:nvPr/>
        </p:nvSpPr>
        <p:spPr>
          <a:xfrm>
            <a:off x="7190715" y="4964367"/>
            <a:ext cx="1703400" cy="8820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p47"/>
          <p:cNvSpPr/>
          <p:nvPr/>
        </p:nvSpPr>
        <p:spPr>
          <a:xfrm>
            <a:off x="7190716" y="6003722"/>
            <a:ext cx="1703400" cy="8823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" name="Google Shape;240;p47"/>
          <p:cNvSpPr txBox="1"/>
          <p:nvPr/>
        </p:nvSpPr>
        <p:spPr>
          <a:xfrm>
            <a:off x="7458856" y="6003711"/>
            <a:ext cx="1346100" cy="77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" sz="1900" u="none" cap="none" strike="noStrike">
                <a:solidFill>
                  <a:srgbClr val="B7B7B7"/>
                </a:solidFill>
                <a:latin typeface="Raleway"/>
                <a:ea typeface="Raleway"/>
                <a:cs typeface="Raleway"/>
                <a:sym typeface="Raleway"/>
              </a:rPr>
              <a:t>$0 </a:t>
            </a:r>
            <a:endParaRPr b="1" i="0" sz="1900" u="none" cap="none" strike="noStrike">
              <a:solidFill>
                <a:srgbClr val="B7B7B7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rgbClr val="B7B7B7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(USD) per year</a:t>
            </a:r>
            <a:endParaRPr b="0" i="0" sz="1500" u="none" cap="none" strike="noStrike">
              <a:solidFill>
                <a:srgbClr val="B7B7B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241;p47"/>
          <p:cNvSpPr txBox="1"/>
          <p:nvPr/>
        </p:nvSpPr>
        <p:spPr>
          <a:xfrm>
            <a:off x="7463324" y="1974996"/>
            <a:ext cx="1346100" cy="75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" sz="1900" u="none" cap="none" strike="noStrike">
                <a:solidFill>
                  <a:srgbClr val="B7B7B7"/>
                </a:solidFill>
                <a:latin typeface="Raleway"/>
                <a:ea typeface="Raleway"/>
                <a:cs typeface="Raleway"/>
                <a:sym typeface="Raleway"/>
              </a:rPr>
              <a:t>$24K </a:t>
            </a:r>
            <a:endParaRPr b="1" i="0" sz="1900" u="none" cap="none" strike="noStrike">
              <a:solidFill>
                <a:srgbClr val="B7B7B7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rgbClr val="B7B7B7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(USD) per year</a:t>
            </a:r>
            <a:endParaRPr b="0" i="0" sz="1500" u="none" cap="none" strike="noStrike">
              <a:solidFill>
                <a:srgbClr val="B7B7B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p47"/>
          <p:cNvSpPr txBox="1"/>
          <p:nvPr/>
        </p:nvSpPr>
        <p:spPr>
          <a:xfrm>
            <a:off x="7458804" y="2977919"/>
            <a:ext cx="1346100" cy="75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" sz="1900" u="none" cap="none" strike="noStrike">
                <a:solidFill>
                  <a:srgbClr val="B7B7B7"/>
                </a:solidFill>
                <a:latin typeface="Raleway"/>
                <a:ea typeface="Raleway"/>
                <a:cs typeface="Raleway"/>
                <a:sym typeface="Raleway"/>
              </a:rPr>
              <a:t>$16K </a:t>
            </a:r>
            <a:endParaRPr b="1" i="0" sz="1900" u="none" cap="none" strike="noStrike">
              <a:solidFill>
                <a:srgbClr val="B7B7B7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rgbClr val="B7B7B7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(USD) per year</a:t>
            </a:r>
            <a:endParaRPr b="0" i="0" sz="1500" u="none" cap="none" strike="noStrike">
              <a:solidFill>
                <a:srgbClr val="B7B7B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p47"/>
          <p:cNvSpPr txBox="1"/>
          <p:nvPr/>
        </p:nvSpPr>
        <p:spPr>
          <a:xfrm>
            <a:off x="7458804" y="4013216"/>
            <a:ext cx="1346100" cy="75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" sz="1900" u="none" cap="none" strike="noStrike">
                <a:solidFill>
                  <a:srgbClr val="B7B7B7"/>
                </a:solidFill>
                <a:latin typeface="Raleway"/>
                <a:ea typeface="Raleway"/>
                <a:cs typeface="Raleway"/>
                <a:sym typeface="Raleway"/>
              </a:rPr>
              <a:t>$8K </a:t>
            </a:r>
            <a:endParaRPr b="1" i="0" sz="1900" u="none" cap="none" strike="noStrike">
              <a:solidFill>
                <a:srgbClr val="B7B7B7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rgbClr val="B7B7B7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(USD) per year</a:t>
            </a:r>
            <a:endParaRPr b="0" i="0" sz="1500" u="none" cap="none" strike="noStrike">
              <a:solidFill>
                <a:srgbClr val="B7B7B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47"/>
          <p:cNvSpPr txBox="1"/>
          <p:nvPr/>
        </p:nvSpPr>
        <p:spPr>
          <a:xfrm>
            <a:off x="7458795" y="5051225"/>
            <a:ext cx="1346100" cy="68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" sz="1900" u="none" cap="none" strike="noStrike">
                <a:solidFill>
                  <a:srgbClr val="B7B7B7"/>
                </a:solidFill>
                <a:latin typeface="Raleway"/>
                <a:ea typeface="Raleway"/>
                <a:cs typeface="Raleway"/>
                <a:sym typeface="Raleway"/>
              </a:rPr>
              <a:t>$1K </a:t>
            </a:r>
            <a:endParaRPr b="1" i="0" sz="1900" u="none" cap="none" strike="noStrike">
              <a:solidFill>
                <a:srgbClr val="B7B7B7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rgbClr val="B7B7B7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(USD) per year</a:t>
            </a:r>
            <a:endParaRPr b="0" i="0" sz="1500" u="none" cap="none" strike="noStrike">
              <a:solidFill>
                <a:srgbClr val="B7B7B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47"/>
          <p:cNvSpPr txBox="1"/>
          <p:nvPr/>
        </p:nvSpPr>
        <p:spPr>
          <a:xfrm>
            <a:off x="126364" y="123608"/>
            <a:ext cx="8899200" cy="40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1600" lIns="83225" spcFirstLastPara="1" rIns="83225" wrap="square" tIns="416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r>
              <a:rPr b="0" i="0" lang="en" sz="1200" u="none" cap="none" strike="noStrike">
                <a:solidFill>
                  <a:srgbClr val="ED7D31"/>
                </a:solidFill>
                <a:latin typeface="Raleway"/>
                <a:ea typeface="Raleway"/>
                <a:cs typeface="Raleway"/>
                <a:sym typeface="Raleway"/>
              </a:rPr>
              <a:t>INTRODUCING OIN 2.0</a:t>
            </a:r>
            <a:endParaRPr b="0" i="0" sz="1200" u="none" cap="none" strike="noStrike">
              <a:solidFill>
                <a:srgbClr val="ED7D3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ED7D3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rgbClr val="ED7D3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46" name="Google Shape;246;p47"/>
          <p:cNvSpPr txBox="1"/>
          <p:nvPr/>
        </p:nvSpPr>
        <p:spPr>
          <a:xfrm>
            <a:off x="83262" y="274775"/>
            <a:ext cx="9398100" cy="52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3500" lIns="93500" spcFirstLastPara="1" rIns="93500" wrap="square" tIns="935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en" sz="2200" u="none" cap="none" strike="noStrike">
                <a:solidFill>
                  <a:srgbClr val="757070"/>
                </a:solidFill>
                <a:latin typeface="Raleway"/>
                <a:ea typeface="Raleway"/>
                <a:cs typeface="Raleway"/>
                <a:sym typeface="Raleway"/>
              </a:rPr>
              <a:t>Annual Participation Fees</a:t>
            </a:r>
            <a:endParaRPr b="0" i="0" sz="1900" u="none" cap="none" strike="noStrike">
              <a:solidFill>
                <a:srgbClr val="000000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247" name="Google Shape;247;p47"/>
          <p:cNvSpPr/>
          <p:nvPr/>
        </p:nvSpPr>
        <p:spPr>
          <a:xfrm>
            <a:off x="1164006" y="1901950"/>
            <a:ext cx="6300000" cy="882300"/>
          </a:xfrm>
          <a:prstGeom prst="roundRect">
            <a:avLst>
              <a:gd fmla="val 16667" name="adj"/>
            </a:avLst>
          </a:prstGeom>
          <a:solidFill>
            <a:srgbClr val="E36C0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47"/>
          <p:cNvSpPr txBox="1"/>
          <p:nvPr/>
        </p:nvSpPr>
        <p:spPr>
          <a:xfrm>
            <a:off x="1362472" y="2115312"/>
            <a:ext cx="1158300" cy="4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2000" u="none" cap="none" strike="noStrik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Tier 1</a:t>
            </a:r>
            <a:endParaRPr b="0" i="0" sz="2000" u="none" cap="none" strike="noStrike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49" name="Google Shape;249;p47"/>
          <p:cNvSpPr txBox="1"/>
          <p:nvPr/>
        </p:nvSpPr>
        <p:spPr>
          <a:xfrm>
            <a:off x="2613725" y="1984675"/>
            <a:ext cx="4865700" cy="6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n" sz="1000" u="none" cap="none" strike="noStrik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Annual Company Revenue</a:t>
            </a:r>
            <a:br>
              <a:rPr b="0" i="0" lang="en" sz="2300" u="none" cap="none" strike="noStrike">
                <a:solidFill>
                  <a:schemeClr val="lt1"/>
                </a:solidFill>
                <a:latin typeface="Raleway Medium"/>
                <a:ea typeface="Raleway Medium"/>
                <a:cs typeface="Raleway Medium"/>
                <a:sym typeface="Raleway Medium"/>
              </a:rPr>
            </a:br>
            <a:r>
              <a:rPr b="1" i="0" lang="en" sz="2300" u="none" cap="none" strike="noStrik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&gt; $500 million</a:t>
            </a:r>
            <a:endParaRPr b="1" i="0" sz="2300" u="none" cap="none" strike="noStrike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p47"/>
          <p:cNvSpPr/>
          <p:nvPr/>
        </p:nvSpPr>
        <p:spPr>
          <a:xfrm>
            <a:off x="1164307" y="2928086"/>
            <a:ext cx="6300000" cy="882300"/>
          </a:xfrm>
          <a:prstGeom prst="roundRect">
            <a:avLst>
              <a:gd fmla="val 16667" name="adj"/>
            </a:avLst>
          </a:prstGeom>
          <a:solidFill>
            <a:srgbClr val="F4853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" name="Google Shape;251;p47"/>
          <p:cNvSpPr txBox="1"/>
          <p:nvPr/>
        </p:nvSpPr>
        <p:spPr>
          <a:xfrm>
            <a:off x="1357953" y="3162533"/>
            <a:ext cx="1158300" cy="4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2000" u="none" cap="none" strike="noStrik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Tier 2</a:t>
            </a:r>
            <a:endParaRPr b="0" i="0" sz="2000" u="none" cap="none" strike="noStrike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52" name="Google Shape;252;p47"/>
          <p:cNvSpPr txBox="1"/>
          <p:nvPr/>
        </p:nvSpPr>
        <p:spPr>
          <a:xfrm>
            <a:off x="2587023" y="3025875"/>
            <a:ext cx="4705500" cy="6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n" sz="1000" u="none" cap="none" strike="noStrik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Annual Company Revenue</a:t>
            </a:r>
            <a:endParaRPr b="1" i="0" sz="1000" u="none" cap="none" strike="noStrike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n" sz="2300" u="none" cap="none" strike="noStrik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$100-500 million</a:t>
            </a:r>
            <a:endParaRPr b="1" i="0" sz="2300" u="none" cap="none" strike="noStrike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" name="Google Shape;253;p47"/>
          <p:cNvSpPr/>
          <p:nvPr/>
        </p:nvSpPr>
        <p:spPr>
          <a:xfrm>
            <a:off x="1159487" y="3948793"/>
            <a:ext cx="6300000" cy="882300"/>
          </a:xfrm>
          <a:prstGeom prst="roundRect">
            <a:avLst>
              <a:gd fmla="val 16667" name="adj"/>
            </a:avLst>
          </a:prstGeom>
          <a:solidFill>
            <a:srgbClr val="FFA26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47"/>
          <p:cNvSpPr txBox="1"/>
          <p:nvPr/>
        </p:nvSpPr>
        <p:spPr>
          <a:xfrm>
            <a:off x="1357953" y="4139576"/>
            <a:ext cx="1158300" cy="4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2000" u="none" cap="none" strike="noStrik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Tier 3</a:t>
            </a:r>
            <a:endParaRPr b="0" i="0" sz="2000" u="none" cap="none" strike="noStrike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55" name="Google Shape;255;p47"/>
          <p:cNvSpPr txBox="1"/>
          <p:nvPr/>
        </p:nvSpPr>
        <p:spPr>
          <a:xfrm>
            <a:off x="2587023" y="4046725"/>
            <a:ext cx="4603800" cy="6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rPr b="1" i="0" lang="en" sz="1000" u="none" cap="none" strike="noStrik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Annual Company Revenue</a:t>
            </a:r>
            <a:endParaRPr b="1" i="0" sz="1000" u="none" cap="none" strike="noStrike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n" sz="2300" u="none" cap="none" strike="noStrik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$50-100 million</a:t>
            </a:r>
            <a:endParaRPr b="1" i="0" sz="2300" u="none" cap="none" strike="noStrike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" name="Google Shape;256;p47"/>
          <p:cNvSpPr/>
          <p:nvPr/>
        </p:nvSpPr>
        <p:spPr>
          <a:xfrm>
            <a:off x="1159475" y="4964367"/>
            <a:ext cx="6300000" cy="882000"/>
          </a:xfrm>
          <a:prstGeom prst="roundRect">
            <a:avLst>
              <a:gd fmla="val 16667" name="adj"/>
            </a:avLst>
          </a:prstGeom>
          <a:solidFill>
            <a:srgbClr val="F4AC7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47"/>
          <p:cNvSpPr txBox="1"/>
          <p:nvPr/>
        </p:nvSpPr>
        <p:spPr>
          <a:xfrm>
            <a:off x="1357953" y="5151120"/>
            <a:ext cx="1158300" cy="4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2000" u="none" cap="none" strike="noStrik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Tier 4</a:t>
            </a:r>
            <a:endParaRPr b="0" i="0" sz="2000" u="none" cap="none" strike="noStrike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58" name="Google Shape;258;p47"/>
          <p:cNvSpPr txBox="1"/>
          <p:nvPr/>
        </p:nvSpPr>
        <p:spPr>
          <a:xfrm>
            <a:off x="2587023" y="5076750"/>
            <a:ext cx="4603800" cy="6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rPr b="1" i="0" lang="en" sz="1000" u="none" cap="none" strike="noStrik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Annual Company Revenue</a:t>
            </a:r>
            <a:endParaRPr b="1" i="0" sz="1000" u="none" cap="none" strike="noStrike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n" sz="2300" u="none" cap="none" strike="noStrik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$10-50 million</a:t>
            </a:r>
            <a:endParaRPr b="1" i="0" sz="2300" u="none" cap="none" strike="noStrike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47"/>
          <p:cNvSpPr/>
          <p:nvPr/>
        </p:nvSpPr>
        <p:spPr>
          <a:xfrm>
            <a:off x="1159475" y="6003717"/>
            <a:ext cx="6300000" cy="882300"/>
          </a:xfrm>
          <a:prstGeom prst="roundRect">
            <a:avLst>
              <a:gd fmla="val 16667" name="adj"/>
            </a:avLst>
          </a:prstGeom>
          <a:solidFill>
            <a:srgbClr val="FBC49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" name="Google Shape;260;p47"/>
          <p:cNvSpPr txBox="1"/>
          <p:nvPr/>
        </p:nvSpPr>
        <p:spPr>
          <a:xfrm>
            <a:off x="1362478" y="6238880"/>
            <a:ext cx="1158300" cy="4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2000" u="none" cap="none" strike="noStrik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Tier 5</a:t>
            </a:r>
            <a:endParaRPr b="0" i="0" sz="2000" u="none" cap="none" strike="noStrike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61" name="Google Shape;261;p47"/>
          <p:cNvSpPr txBox="1"/>
          <p:nvPr/>
        </p:nvSpPr>
        <p:spPr>
          <a:xfrm>
            <a:off x="2587032" y="6104235"/>
            <a:ext cx="4865700" cy="6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rPr b="1" i="0" lang="en" sz="1000" u="none" cap="none" strike="noStrik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Annual Company Revenue</a:t>
            </a:r>
            <a:endParaRPr b="1" i="0" sz="1000" u="none" cap="none" strike="noStrike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n" sz="2200" u="none" cap="none" strike="noStrik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&lt; $10 million; includes individuals</a:t>
            </a:r>
            <a:endParaRPr b="1" i="0" sz="2200" u="none" cap="none" strike="noStrike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47"/>
          <p:cNvSpPr txBox="1"/>
          <p:nvPr/>
        </p:nvSpPr>
        <p:spPr>
          <a:xfrm>
            <a:off x="352100" y="950675"/>
            <a:ext cx="9286800" cy="67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700" u="none" cap="none" strike="noStrike">
                <a:solidFill>
                  <a:srgbClr val="2B2B2B"/>
                </a:solidFill>
                <a:latin typeface="Raleway"/>
                <a:ea typeface="Raleway"/>
                <a:cs typeface="Raleway"/>
                <a:sym typeface="Raleway"/>
              </a:rPr>
              <a:t>The OIN 2.0 License Agreement – along with its Tiered Annual Participation Fee -</a:t>
            </a:r>
            <a:endParaRPr b="0" i="0" sz="1700" u="none" cap="none" strike="noStrike">
              <a:solidFill>
                <a:srgbClr val="2B2B2B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" sz="1700" u="none" cap="none" strike="noStrike">
                <a:solidFill>
                  <a:srgbClr val="2B2B2B"/>
                </a:solidFill>
                <a:latin typeface="Raleway"/>
                <a:ea typeface="Raleway"/>
                <a:cs typeface="Raleway"/>
                <a:sym typeface="Raleway"/>
              </a:rPr>
              <a:t>was implemented on January 27, 2026.</a:t>
            </a:r>
            <a:endParaRPr b="1" i="0" sz="1700" u="none" cap="none" strike="noStrike">
              <a:solidFill>
                <a:srgbClr val="2B2B2B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t/>
            </a:r>
            <a:endParaRPr b="0" i="0" sz="1700" u="none" cap="none" strike="noStrike">
              <a:solidFill>
                <a:srgbClr val="2B2B2B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63" name="Google Shape;263;p47"/>
          <p:cNvSpPr txBox="1"/>
          <p:nvPr>
            <p:ph idx="12" type="sldNum"/>
          </p:nvPr>
        </p:nvSpPr>
        <p:spPr>
          <a:xfrm>
            <a:off x="9562477" y="7279300"/>
            <a:ext cx="403200" cy="41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3100" lIns="113100" spcFirstLastPara="1" rIns="113100" wrap="square" tIns="113100">
            <a:norm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 sz="1000">
                <a:latin typeface="Raleway"/>
                <a:ea typeface="Raleway"/>
                <a:cs typeface="Raleway"/>
                <a:sym typeface="Raleway"/>
              </a:rPr>
              <a:t>‹#›</a:t>
            </a:fld>
            <a:endParaRPr sz="1000"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64" name="Google Shape;264;p47" title="7.png"/>
          <p:cNvPicPr preferRelativeResize="0"/>
          <p:nvPr/>
        </p:nvPicPr>
        <p:blipFill rotWithShape="1">
          <a:blip r:embed="rId3">
            <a:alphaModFix/>
          </a:blip>
          <a:srcRect b="-10" l="0" r="15381" t="0"/>
          <a:stretch/>
        </p:blipFill>
        <p:spPr>
          <a:xfrm>
            <a:off x="197500" y="7357700"/>
            <a:ext cx="1740975" cy="2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4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860289" y="195649"/>
            <a:ext cx="1045483" cy="475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48"/>
          <p:cNvSpPr/>
          <p:nvPr/>
        </p:nvSpPr>
        <p:spPr>
          <a:xfrm flipH="1">
            <a:off x="771174" y="5626360"/>
            <a:ext cx="8595300" cy="1494900"/>
          </a:xfrm>
          <a:prstGeom prst="round2DiagRect">
            <a:avLst>
              <a:gd fmla="val 16667" name="adj1"/>
              <a:gd fmla="val 0" name="adj2"/>
            </a:avLst>
          </a:prstGeom>
          <a:solidFill>
            <a:srgbClr val="ED7D31">
              <a:alpha val="12941"/>
            </a:srgbClr>
          </a:solidFill>
          <a:ln cap="flat" cmpd="sng" w="9525">
            <a:solidFill>
              <a:srgbClr val="ED7D3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0650" lIns="80650" spcFirstLastPara="1" rIns="80650" wrap="square" tIns="806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35"/>
              <a:buFont typeface="Arial"/>
              <a:buNone/>
            </a:pPr>
            <a:r>
              <a:t/>
            </a:r>
            <a:endParaRPr b="0" i="0" sz="123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Google Shape;272;p48"/>
          <p:cNvSpPr txBox="1"/>
          <p:nvPr/>
        </p:nvSpPr>
        <p:spPr>
          <a:xfrm>
            <a:off x="91440" y="347472"/>
            <a:ext cx="6841200" cy="523500"/>
          </a:xfrm>
          <a:prstGeom prst="rect">
            <a:avLst/>
          </a:prstGeom>
          <a:noFill/>
          <a:ln>
            <a:noFill/>
          </a:ln>
        </p:spPr>
        <p:txBody>
          <a:bodyPr anchorCtr="0" anchor="t" bIns="82500" lIns="82500" spcFirstLastPara="1" rIns="82500" wrap="square" tIns="825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en" sz="2200" u="none" cap="none" strike="noStrike">
                <a:solidFill>
                  <a:srgbClr val="757070"/>
                </a:solidFill>
                <a:latin typeface="Raleway"/>
                <a:ea typeface="Raleway"/>
                <a:cs typeface="Raleway"/>
                <a:sym typeface="Raleway"/>
              </a:rPr>
              <a:t>A Call to Action </a:t>
            </a:r>
            <a:r>
              <a:rPr b="1" lang="en" sz="2200">
                <a:solidFill>
                  <a:srgbClr val="757070"/>
                </a:solidFill>
                <a:latin typeface="Raleway"/>
                <a:ea typeface="Raleway"/>
                <a:cs typeface="Raleway"/>
                <a:sym typeface="Raleway"/>
              </a:rPr>
              <a:t>— </a:t>
            </a:r>
            <a:r>
              <a:rPr b="1" i="0" lang="en" sz="2200" u="none" cap="none" strike="noStrike">
                <a:solidFill>
                  <a:srgbClr val="757070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b="0" i="0" lang="en" sz="2200" u="none" cap="none" strike="noStrike">
                <a:solidFill>
                  <a:srgbClr val="757070"/>
                </a:solidFill>
                <a:latin typeface="Raleway"/>
                <a:ea typeface="Raleway"/>
                <a:cs typeface="Raleway"/>
                <a:sym typeface="Raleway"/>
              </a:rPr>
              <a:t>Securing the Future Together</a:t>
            </a:r>
            <a:endParaRPr b="0" i="0" sz="2200" u="none" cap="none" strike="noStrike">
              <a:solidFill>
                <a:srgbClr val="000000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273" name="Google Shape;273;p48"/>
          <p:cNvSpPr txBox="1"/>
          <p:nvPr/>
        </p:nvSpPr>
        <p:spPr>
          <a:xfrm>
            <a:off x="3079604" y="1041492"/>
            <a:ext cx="6603000" cy="42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80650" lIns="80650" spcFirstLastPara="1" rIns="80650" wrap="square" tIns="8065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" sz="15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By joining OIN 2.0, you ensure continued protection for your Open Source technologies &amp; the broader ecosystem. </a:t>
            </a:r>
            <a:endParaRPr b="0" i="0" sz="15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l">
              <a:lnSpc>
                <a:spcPct val="114000"/>
              </a:lnSpc>
              <a:spcBef>
                <a:spcPts val="1059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Membership fees directly fund:</a:t>
            </a:r>
            <a:endParaRPr b="1" i="0" sz="14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245795" lvl="0" marL="252145" marR="0" rtl="0" algn="l">
              <a:lnSpc>
                <a:spcPct val="114000"/>
              </a:lnSpc>
              <a:spcBef>
                <a:spcPts val="500"/>
              </a:spcBef>
              <a:spcAft>
                <a:spcPts val="0"/>
              </a:spcAft>
              <a:buClr>
                <a:srgbClr val="EF8600"/>
              </a:buClr>
              <a:buSzPts val="1300"/>
              <a:buFont typeface="Noto Sans Symbols"/>
              <a:buChar char="❖"/>
            </a:pPr>
            <a:r>
              <a:rPr b="1" i="0" lang="en" sz="1300" u="none" cap="none" strike="noStrike">
                <a:solidFill>
                  <a:srgbClr val="E36C09"/>
                </a:solidFill>
                <a:latin typeface="Raleway"/>
                <a:ea typeface="Raleway"/>
                <a:cs typeface="Raleway"/>
                <a:sym typeface="Raleway"/>
              </a:rPr>
              <a:t>Expanded Protection</a:t>
            </a:r>
            <a:r>
              <a:rPr b="0" i="0" lang="en" sz="13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 — Broader Linux System coverage for new &amp; </a:t>
            </a:r>
            <a:br>
              <a:rPr b="0" i="0" lang="en" sz="13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b="0" i="0" lang="en" sz="13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emerging technologies.</a:t>
            </a:r>
            <a:endParaRPr b="0" i="0" sz="13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245795" lvl="0" marL="252145" marR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EF8600"/>
              </a:buClr>
              <a:buSzPts val="1300"/>
              <a:buFont typeface="Noto Sans Symbols"/>
              <a:buChar char="❖"/>
            </a:pPr>
            <a:r>
              <a:rPr b="1" i="0" lang="en" sz="1300" u="none" cap="none" strike="noStrike">
                <a:solidFill>
                  <a:srgbClr val="E36C09"/>
                </a:solidFill>
                <a:latin typeface="Raleway"/>
                <a:ea typeface="Raleway"/>
                <a:cs typeface="Raleway"/>
                <a:sym typeface="Raleway"/>
              </a:rPr>
              <a:t>Sustained Defense </a:t>
            </a:r>
            <a:r>
              <a:rPr b="0" i="0" lang="en" sz="13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— Patent risk monitoring, re-exams &amp; other </a:t>
            </a:r>
            <a:br>
              <a:rPr b="0" i="0" lang="en" sz="13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b="0" i="0" lang="en" sz="13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defensive strategies.</a:t>
            </a:r>
            <a:endParaRPr b="0" i="0" sz="13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245795" lvl="0" marL="252145" marR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EF8600"/>
              </a:buClr>
              <a:buSzPts val="1300"/>
              <a:buFont typeface="Noto Sans Symbols"/>
              <a:buChar char="❖"/>
            </a:pPr>
            <a:r>
              <a:rPr b="1" i="0" lang="en" sz="1300" u="none" cap="none" strike="noStrike">
                <a:solidFill>
                  <a:srgbClr val="E36C09"/>
                </a:solidFill>
                <a:latin typeface="Raleway"/>
                <a:ea typeface="Raleway"/>
                <a:cs typeface="Raleway"/>
                <a:sym typeface="Raleway"/>
              </a:rPr>
              <a:t>Cost Avoidance</a:t>
            </a:r>
            <a:r>
              <a:rPr b="0" i="0" lang="en" sz="13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 — With patent defense averaging $4M+, OIN membership is a smart investment.</a:t>
            </a:r>
            <a:endParaRPr b="0" i="0" sz="13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245794" lvl="0" marL="252144" marR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EF8600"/>
              </a:buClr>
              <a:buSzPts val="1300"/>
              <a:buFont typeface="Noto Sans Symbols"/>
              <a:buChar char="❖"/>
            </a:pPr>
            <a:r>
              <a:rPr b="1" i="0" lang="en" sz="1300" u="none" cap="none" strike="noStrike">
                <a:solidFill>
                  <a:srgbClr val="E36C09"/>
                </a:solidFill>
                <a:latin typeface="Raleway"/>
                <a:ea typeface="Raleway"/>
                <a:cs typeface="Raleway"/>
                <a:sym typeface="Raleway"/>
              </a:rPr>
              <a:t>Community &amp; Innovation</a:t>
            </a:r>
            <a:r>
              <a:rPr b="0" i="0" lang="en" sz="13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 — Strengthening the world’s largest Open Source patent community.</a:t>
            </a:r>
            <a:endParaRPr b="0" i="0" sz="13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245794" lvl="0" marL="252144" marR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EF8600"/>
              </a:buClr>
              <a:buSzPts val="1300"/>
              <a:buFont typeface="Noto Sans Symbols"/>
              <a:buChar char="❖"/>
            </a:pPr>
            <a:r>
              <a:rPr b="1" i="0" lang="en" sz="1300" u="none" cap="none" strike="noStrike">
                <a:solidFill>
                  <a:srgbClr val="E36C09"/>
                </a:solidFill>
                <a:latin typeface="Raleway"/>
                <a:ea typeface="Raleway"/>
                <a:cs typeface="Raleway"/>
                <a:sym typeface="Raleway"/>
              </a:rPr>
              <a:t>Ongoing Stewardship</a:t>
            </a:r>
            <a:r>
              <a:rPr b="0" i="0" lang="en" sz="13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 — Maintaining &amp; updating the Linux System Definition.</a:t>
            </a:r>
            <a:endParaRPr b="0" i="0" sz="13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245794" lvl="0" marL="252144" marR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EF8600"/>
              </a:buClr>
              <a:buSzPts val="1300"/>
              <a:buFont typeface="Noto Sans Symbols"/>
              <a:buChar char="❖"/>
            </a:pPr>
            <a:r>
              <a:rPr b="1" i="0" lang="en" sz="1300" u="none" cap="none" strike="noStrike">
                <a:solidFill>
                  <a:srgbClr val="E36C09"/>
                </a:solidFill>
                <a:latin typeface="Raleway"/>
                <a:ea typeface="Raleway"/>
                <a:cs typeface="Raleway"/>
                <a:sym typeface="Raleway"/>
              </a:rPr>
              <a:t>Strategic Security</a:t>
            </a:r>
            <a:r>
              <a:rPr b="0" i="0" lang="en" sz="13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 — Advancing OIN toward self-sustainability to proactively protect members.</a:t>
            </a:r>
            <a:endParaRPr b="0" i="0" sz="13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74" name="Google Shape;274;p48"/>
          <p:cNvSpPr txBox="1"/>
          <p:nvPr/>
        </p:nvSpPr>
        <p:spPr>
          <a:xfrm>
            <a:off x="973078" y="5752597"/>
            <a:ext cx="1707600" cy="560700"/>
          </a:xfrm>
          <a:prstGeom prst="rect">
            <a:avLst/>
          </a:prstGeom>
          <a:noFill/>
          <a:ln>
            <a:noFill/>
          </a:ln>
        </p:spPr>
        <p:txBody>
          <a:bodyPr anchorCtr="0" anchor="t" bIns="48925" lIns="97875" spcFirstLastPara="1" rIns="97875" wrap="square" tIns="48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en" sz="15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Upgrade your</a:t>
            </a:r>
            <a:endParaRPr b="1" i="0" sz="15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en" sz="15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membership</a:t>
            </a:r>
            <a:endParaRPr b="1" i="0" sz="15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75" name="Google Shape;275;p48"/>
          <p:cNvSpPr txBox="1"/>
          <p:nvPr/>
        </p:nvSpPr>
        <p:spPr>
          <a:xfrm>
            <a:off x="2992274" y="5706686"/>
            <a:ext cx="6276900" cy="1494900"/>
          </a:xfrm>
          <a:prstGeom prst="rect">
            <a:avLst/>
          </a:prstGeom>
          <a:noFill/>
          <a:ln>
            <a:noFill/>
          </a:ln>
        </p:spPr>
        <p:txBody>
          <a:bodyPr anchorCtr="0" anchor="t" bIns="80650" lIns="80650" spcFirstLastPara="1" rIns="80650" wrap="square" tIns="8065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706"/>
              </a:spcBef>
              <a:spcAft>
                <a:spcPts val="0"/>
              </a:spcAft>
              <a:buClr>
                <a:srgbClr val="000000"/>
              </a:buClr>
              <a:buSzPts val="1235"/>
              <a:buFont typeface="Arial"/>
              <a:buNone/>
            </a:pPr>
            <a:r>
              <a:rPr b="0" i="0" lang="en" sz="1235" u="none" cap="none" strike="noStrike">
                <a:solidFill>
                  <a:srgbClr val="595959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Support the world’s leading defense against patent threats to Open Source Software.  Help to clear patent risks in the technologies that your company uses &amp; relies upon. Together, we’ll protect Open Source technologies &amp; empower innovation for years to come.  </a:t>
            </a:r>
            <a:endParaRPr b="0" i="0" sz="1235" u="none" cap="none" strike="noStrike">
              <a:solidFill>
                <a:srgbClr val="595959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706"/>
              </a:spcBef>
              <a:spcAft>
                <a:spcPts val="0"/>
              </a:spcAft>
              <a:buClr>
                <a:srgbClr val="000000"/>
              </a:buClr>
              <a:buSzPts val="1235"/>
              <a:buFont typeface="Arial"/>
              <a:buNone/>
            </a:pPr>
            <a:r>
              <a:rPr b="0" i="0" lang="en" sz="1235" u="none" cap="none" strike="noStrike">
                <a:solidFill>
                  <a:srgbClr val="595959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Sign up to OIN 2.0 here:</a:t>
            </a:r>
            <a:r>
              <a:rPr lang="en" sz="1235">
                <a:solidFill>
                  <a:srgbClr val="595959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b="1" i="0" lang="en" sz="1235" u="sng" cap="none" strike="noStrike">
                <a:solidFill>
                  <a:srgbClr val="E36C09"/>
                </a:solidFill>
                <a:latin typeface="Raleway"/>
                <a:ea typeface="Raleway"/>
                <a:cs typeface="Raleway"/>
                <a:sym typeface="Raleway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https://openinventionnetwork.com/join-oin-2-0/</a:t>
            </a:r>
            <a:endParaRPr b="1" i="0" sz="1235" u="sng" cap="none" strike="noStrike">
              <a:solidFill>
                <a:srgbClr val="E36C09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706"/>
              </a:spcBef>
              <a:spcAft>
                <a:spcPts val="0"/>
              </a:spcAft>
              <a:buClr>
                <a:srgbClr val="000000"/>
              </a:buClr>
              <a:buSzPts val="1235"/>
              <a:buFont typeface="Arial"/>
              <a:buNone/>
            </a:pPr>
            <a:r>
              <a:t/>
            </a:r>
            <a:endParaRPr b="0" i="0" sz="1235" u="none" cap="none" strike="noStrike">
              <a:solidFill>
                <a:srgbClr val="595959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2"/>
              <a:buFont typeface="Arial"/>
              <a:buNone/>
            </a:pPr>
            <a:r>
              <a:t/>
            </a:r>
            <a:endParaRPr b="0" i="0" sz="1412" u="none" cap="none" strike="noStrike">
              <a:solidFill>
                <a:srgbClr val="595959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-80685" lvl="0" marL="242058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12"/>
              <a:buFont typeface="Arial"/>
              <a:buNone/>
            </a:pPr>
            <a:r>
              <a:t/>
            </a:r>
            <a:endParaRPr b="0" i="0" sz="1412" u="none" cap="none" strike="noStrike">
              <a:solidFill>
                <a:srgbClr val="595959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</p:txBody>
      </p:sp>
      <p:sp>
        <p:nvSpPr>
          <p:cNvPr id="276" name="Google Shape;276;p48"/>
          <p:cNvSpPr txBox="1"/>
          <p:nvPr/>
        </p:nvSpPr>
        <p:spPr>
          <a:xfrm>
            <a:off x="454494" y="1052108"/>
            <a:ext cx="2439600" cy="2034900"/>
          </a:xfrm>
          <a:prstGeom prst="rect">
            <a:avLst/>
          </a:prstGeom>
          <a:noFill/>
          <a:ln>
            <a:noFill/>
          </a:ln>
        </p:spPr>
        <p:txBody>
          <a:bodyPr anchorCtr="0" anchor="t" bIns="80650" lIns="80650" spcFirstLastPara="1" rIns="80650" wrap="square" tIns="8065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en" sz="1500" u="none" cap="none" strike="noStrike">
                <a:solidFill>
                  <a:srgbClr val="EF8600"/>
                </a:solidFill>
                <a:latin typeface="Raleway"/>
                <a:ea typeface="Raleway"/>
                <a:cs typeface="Raleway"/>
                <a:sym typeface="Raleway"/>
              </a:rPr>
              <a:t>As Open Source evolves &amp; faces new patent challenges, your participation in OIN </a:t>
            </a:r>
            <a:endParaRPr b="1" i="0" sz="1500" u="none" cap="none" strike="noStrike">
              <a:solidFill>
                <a:srgbClr val="EF86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en" sz="1500" u="none" cap="none" strike="noStrike">
                <a:solidFill>
                  <a:srgbClr val="EF8600"/>
                </a:solidFill>
                <a:latin typeface="Raleway"/>
                <a:ea typeface="Raleway"/>
                <a:cs typeface="Raleway"/>
                <a:sym typeface="Raleway"/>
              </a:rPr>
              <a:t>is crucial.</a:t>
            </a:r>
            <a:endParaRPr b="1" i="0" sz="1500" u="none" cap="none" strike="noStrike">
              <a:solidFill>
                <a:srgbClr val="EF86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48"/>
          <p:cNvSpPr txBox="1"/>
          <p:nvPr/>
        </p:nvSpPr>
        <p:spPr>
          <a:xfrm>
            <a:off x="104250" y="128404"/>
            <a:ext cx="3962400" cy="2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41600" lIns="83225" spcFirstLastPara="1" rIns="83225" wrap="square" tIns="416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" sz="1200" u="none" cap="none" strike="noStrike">
                <a:solidFill>
                  <a:srgbClr val="ED7D31"/>
                </a:solidFill>
                <a:latin typeface="Raleway"/>
                <a:ea typeface="Raleway"/>
                <a:cs typeface="Raleway"/>
                <a:sym typeface="Raleway"/>
              </a:rPr>
              <a:t>ACTIVELY REDUCING PATENT RISKS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rgbClr val="ED7D3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78" name="Google Shape;278;p48"/>
          <p:cNvSpPr txBox="1"/>
          <p:nvPr>
            <p:ph idx="12" type="sldNum"/>
          </p:nvPr>
        </p:nvSpPr>
        <p:spPr>
          <a:xfrm>
            <a:off x="9562477" y="7279300"/>
            <a:ext cx="403200" cy="41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3100" lIns="113100" spcFirstLastPara="1" rIns="113100" wrap="square" tIns="113100">
            <a:norm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 sz="1000">
                <a:latin typeface="Raleway"/>
                <a:ea typeface="Raleway"/>
                <a:cs typeface="Raleway"/>
                <a:sym typeface="Raleway"/>
              </a:rPr>
              <a:t>‹#›</a:t>
            </a:fld>
            <a:endParaRPr sz="1000"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79" name="Google Shape;279;p48" title="7.png"/>
          <p:cNvPicPr preferRelativeResize="0"/>
          <p:nvPr/>
        </p:nvPicPr>
        <p:blipFill rotWithShape="1">
          <a:blip r:embed="rId4">
            <a:alphaModFix/>
          </a:blip>
          <a:srcRect b="-10" l="0" r="15381" t="0"/>
          <a:stretch/>
        </p:blipFill>
        <p:spPr>
          <a:xfrm>
            <a:off x="197500" y="7357700"/>
            <a:ext cx="1740975" cy="2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" name="Google Shape;280;p4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860289" y="195649"/>
            <a:ext cx="1045483" cy="475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