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7772400" cx="100584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Raleway SemiBold"/>
      <p:regular r:id="rId19"/>
      <p:bold r:id="rId20"/>
      <p:italic r:id="rId21"/>
      <p:boldItalic r:id="rId22"/>
    </p:embeddedFont>
    <p:embeddedFont>
      <p:font typeface="Roboto Medium"/>
      <p:regular r:id="rId23"/>
      <p:bold r:id="rId24"/>
      <p:italic r:id="rId25"/>
      <p:boldItalic r:id="rId26"/>
    </p:embeddedFont>
    <p:embeddedFont>
      <p:font typeface="Raleway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747775"/>
          </p15:clr>
        </p15:guide>
        <p15:guide id="2" pos="3168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jKJ+GrB8M46HRHWCFVJL8chr3C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SemiBold-bold.fntdata"/><Relationship Id="rId22" Type="http://schemas.openxmlformats.org/officeDocument/2006/relationships/font" Target="fonts/RalewaySemiBold-boldItalic.fntdata"/><Relationship Id="rId21" Type="http://schemas.openxmlformats.org/officeDocument/2006/relationships/font" Target="fonts/RalewaySemiBold-italic.fntdata"/><Relationship Id="rId24" Type="http://schemas.openxmlformats.org/officeDocument/2006/relationships/font" Target="fonts/RobotoMedium-bold.fntdata"/><Relationship Id="rId23" Type="http://schemas.openxmlformats.org/officeDocument/2006/relationships/font" Target="fonts/Roboto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boldItalic.fntdata"/><Relationship Id="rId25" Type="http://schemas.openxmlformats.org/officeDocument/2006/relationships/font" Target="fonts/RobotoMedium-italic.fntdata"/><Relationship Id="rId28" Type="http://schemas.openxmlformats.org/officeDocument/2006/relationships/font" Target="fonts/RalewayMedium-bold.fntdata"/><Relationship Id="rId27" Type="http://schemas.openxmlformats.org/officeDocument/2006/relationships/font" Target="fonts/Raleway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Raleway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RalewaySemiBold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1211263" y="685800"/>
            <a:ext cx="443706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:notes"/>
          <p:cNvSpPr/>
          <p:nvPr>
            <p:ph idx="2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5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-215900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4" name="Google Shape;114;p35:notes"/>
          <p:cNvSpPr txBox="1"/>
          <p:nvPr>
            <p:ph idx="12" type="sldNum"/>
          </p:nvPr>
        </p:nvSpPr>
        <p:spPr>
          <a:xfrm>
            <a:off x="3884613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38" name="Google Shape;138;p14:notes"/>
          <p:cNvSpPr/>
          <p:nvPr>
            <p:ph idx="2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3:notes"/>
          <p:cNvSpPr/>
          <p:nvPr>
            <p:ph idx="2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3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43:notes"/>
          <p:cNvSpPr txBox="1"/>
          <p:nvPr>
            <p:ph idx="12" type="sldNum"/>
          </p:nvPr>
        </p:nvSpPr>
        <p:spPr>
          <a:xfrm>
            <a:off x="3884613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5:notes"/>
          <p:cNvSpPr/>
          <p:nvPr>
            <p:ph idx="2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5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45:notes"/>
          <p:cNvSpPr txBox="1"/>
          <p:nvPr>
            <p:ph idx="12" type="sldNum"/>
          </p:nvPr>
        </p:nvSpPr>
        <p:spPr>
          <a:xfrm>
            <a:off x="3884613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6:notes"/>
          <p:cNvSpPr/>
          <p:nvPr>
            <p:ph idx="2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46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-215900" lvl="0" marL="43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3" name="Google Shape;203;p46:notes"/>
          <p:cNvSpPr txBox="1"/>
          <p:nvPr>
            <p:ph idx="12" type="sldNum"/>
          </p:nvPr>
        </p:nvSpPr>
        <p:spPr>
          <a:xfrm>
            <a:off x="3884613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:notes"/>
          <p:cNvSpPr/>
          <p:nvPr>
            <p:ph idx="2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7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47:notes"/>
          <p:cNvSpPr txBox="1"/>
          <p:nvPr>
            <p:ph idx="12" type="sldNum"/>
          </p:nvPr>
        </p:nvSpPr>
        <p:spPr>
          <a:xfrm>
            <a:off x="3884613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:notes"/>
          <p:cNvSpPr/>
          <p:nvPr>
            <p:ph idx="2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48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48:notes"/>
          <p:cNvSpPr txBox="1"/>
          <p:nvPr>
            <p:ph idx="12" type="sldNum"/>
          </p:nvPr>
        </p:nvSpPr>
        <p:spPr>
          <a:xfrm>
            <a:off x="3884613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6100" lIns="86100" spcFirstLastPara="1" rIns="86100" wrap="square" tIns="86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6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44" name="Google Shape;44;p6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7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7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8" name="Google Shape;48;p67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9" name="Google Shape;49;p67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0" name="Google Shape;50;p6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8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53" name="Google Shape;53;p6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9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56" name="Google Shape;56;p69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7" name="Google Shape;57;p6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2"/>
          <p:cNvSpPr txBox="1"/>
          <p:nvPr>
            <p:ph type="title"/>
          </p:nvPr>
        </p:nvSpPr>
        <p:spPr>
          <a:xfrm>
            <a:off x="164147" y="423227"/>
            <a:ext cx="9730104" cy="357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50">
                <a:solidFill>
                  <a:srgbClr val="756F6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2"/>
          <p:cNvSpPr txBox="1"/>
          <p:nvPr>
            <p:ph idx="1" type="body"/>
          </p:nvPr>
        </p:nvSpPr>
        <p:spPr>
          <a:xfrm>
            <a:off x="4257928" y="2404998"/>
            <a:ext cx="5075555" cy="170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2"/>
          <p:cNvSpPr txBox="1"/>
          <p:nvPr>
            <p:ph idx="11" type="ft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2"/>
          <p:cNvSpPr txBox="1"/>
          <p:nvPr>
            <p:ph idx="10" type="dt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2"/>
          <p:cNvSpPr txBox="1"/>
          <p:nvPr>
            <p:ph idx="12" type="sldNum"/>
          </p:nvPr>
        </p:nvSpPr>
        <p:spPr>
          <a:xfrm>
            <a:off x="9756393" y="7413770"/>
            <a:ext cx="15430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2857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9"/>
          <p:cNvSpPr txBox="1"/>
          <p:nvPr>
            <p:ph idx="12" type="sldNum"/>
          </p:nvPr>
        </p:nvSpPr>
        <p:spPr>
          <a:xfrm>
            <a:off x="7103745" y="7203863"/>
            <a:ext cx="226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600" lIns="83225" spcFirstLastPara="1" rIns="83225" wrap="square" tIns="41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0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1" name="Google Shape;21;p60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2" name="Google Shape;22;p6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1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5" name="Google Shape;25;p6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" name="Google Shape;28;p62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9" name="Google Shape;29;p6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p63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3" name="Google Shape;33;p63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4" name="Google Shape;34;p6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7" name="Google Shape;37;p6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5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65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1" name="Google Shape;41;p6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7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peninventionnetwork.com/join-oin-2-0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 title="OIN-PPT-Cover2.png"/>
          <p:cNvPicPr preferRelativeResize="0"/>
          <p:nvPr/>
        </p:nvPicPr>
        <p:blipFill rotWithShape="1">
          <a:blip r:embed="rId3">
            <a:alphaModFix/>
          </a:blip>
          <a:srcRect b="0" l="6894" r="6896" t="0"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335500" y="1735125"/>
            <a:ext cx="4548900" cy="18003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D7D31">
              <a:alpha val="6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741300" y="2063725"/>
            <a:ext cx="51996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00" spcFirstLastPara="1" rIns="83200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Rediscovering OIN </a:t>
            </a:r>
            <a:endParaRPr b="1" i="0" sz="30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— The First 20 Years 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 rot="10800000">
            <a:off x="1282775" y="3321225"/>
            <a:ext cx="4548900" cy="1710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D7D3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699850" y="3647525"/>
            <a:ext cx="41829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00" spcFirstLastPara="1" rIns="83200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Introducing OIN 2.0</a:t>
            </a:r>
            <a:endParaRPr b="1" i="0" sz="30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— </a:t>
            </a:r>
            <a:r>
              <a:rPr b="0" i="0" lang="en" sz="30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 New Frontier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7975675" y="7194375"/>
            <a:ext cx="1829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February 2026</a:t>
            </a:r>
            <a:endParaRPr b="0" i="0" sz="17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8" name="Google Shape;68;p1" title="oin-stacke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100" y="322200"/>
            <a:ext cx="1533914" cy="9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/>
          <p:nvPr/>
        </p:nvSpPr>
        <p:spPr>
          <a:xfrm>
            <a:off x="261575" y="6016649"/>
            <a:ext cx="4617300" cy="960300"/>
          </a:xfrm>
          <a:prstGeom prst="rect">
            <a:avLst/>
          </a:prstGeom>
          <a:solidFill>
            <a:srgbClr val="ED7D31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261575" y="3979275"/>
            <a:ext cx="4617300" cy="901200"/>
          </a:xfrm>
          <a:prstGeom prst="rect">
            <a:avLst/>
          </a:prstGeom>
          <a:solidFill>
            <a:srgbClr val="ED7D31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261575" y="1989979"/>
            <a:ext cx="4617300" cy="901200"/>
          </a:xfrm>
          <a:prstGeom prst="rect">
            <a:avLst/>
          </a:prstGeom>
          <a:solidFill>
            <a:srgbClr val="ED7D31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330659" y="1975166"/>
            <a:ext cx="46173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950" lIns="110950" spcFirstLastPara="1" rIns="110950" wrap="square" tIns="1109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Starting in 2005, </a:t>
            </a:r>
            <a:r>
              <a:rPr b="1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8 full member companies</a:t>
            </a: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contributed</a:t>
            </a:r>
            <a:endParaRPr b="0" i="0" sz="1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$160 million (USD) in capital &amp; strategic patents to create OIN.</a:t>
            </a:r>
            <a:endParaRPr b="0" i="0" sz="1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355875" y="6149625"/>
            <a:ext cx="43431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950" lIns="110950" spcFirstLastPara="1" rIns="110950" wrap="square" tIns="11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 20 years, OIN has built a </a:t>
            </a:r>
            <a:r>
              <a:rPr b="1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community that owns 3+ million active patents &amp; applications</a:t>
            </a:r>
            <a:r>
              <a:rPr b="0" i="0" lang="en" sz="12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 We’ve been — and remain — </a:t>
            </a:r>
            <a:r>
              <a:rPr b="1" i="0" lang="en" sz="12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the world’s only institution</a:t>
            </a:r>
            <a:r>
              <a:rPr b="0" i="0" lang="en" sz="12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dedicated to protecting Open Source from patent attacks.</a:t>
            </a:r>
            <a:endParaRPr b="0" i="0" sz="12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332275" y="4183175"/>
            <a:ext cx="46173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950" lIns="110950" spcFirstLastPara="1" rIns="110950" wrap="square" tIns="11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exclusive cross license —  the world's largest &amp; oldest defensive cross license — </a:t>
            </a:r>
            <a:r>
              <a:rPr b="1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protects 5,100+ core Linux &amp;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Open Source technologies </a:t>
            </a: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through our evolving Linux System definition.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97975" y="283905"/>
            <a:ext cx="94644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20 Years: Our mission has not wavered. We protect Open Source Software (OSS), enable freedom of action &amp; reduce patent risks. </a:t>
            </a:r>
            <a:endParaRPr b="1" i="0" sz="2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447900" y="5557878"/>
            <a:ext cx="20310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2300" u="none" cap="none" strike="noStrike">
                <a:solidFill>
                  <a:srgbClr val="FF9B53"/>
                </a:solidFill>
                <a:latin typeface="Raleway"/>
                <a:ea typeface="Raleway"/>
                <a:cs typeface="Raleway"/>
                <a:sym typeface="Raleway"/>
              </a:rPr>
              <a:t>3 Million+</a:t>
            </a:r>
            <a:endParaRPr b="0" i="0" sz="2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1816906" y="3517392"/>
            <a:ext cx="16620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2300" u="none" cap="none" strike="noStrike">
                <a:solidFill>
                  <a:srgbClr val="FF9B53"/>
                </a:solidFill>
                <a:latin typeface="Raleway"/>
                <a:ea typeface="Raleway"/>
                <a:cs typeface="Raleway"/>
                <a:sym typeface="Raleway"/>
              </a:rPr>
              <a:t>5100+</a:t>
            </a:r>
            <a:endParaRPr b="0" i="0" sz="2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032" y="3042153"/>
            <a:ext cx="4617200" cy="4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83" name="Google Shape;83;p4"/>
          <p:cNvSpPr/>
          <p:nvPr/>
        </p:nvSpPr>
        <p:spPr>
          <a:xfrm>
            <a:off x="417975" y="1436915"/>
            <a:ext cx="1271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Funding Members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7097" y="1742333"/>
            <a:ext cx="561209" cy="18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2098" y="1429908"/>
            <a:ext cx="753432" cy="20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0935" y="1782382"/>
            <a:ext cx="403072" cy="10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99824" y="1697608"/>
            <a:ext cx="557424" cy="27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31750" y="1436914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92724" y="1380744"/>
            <a:ext cx="1220241" cy="30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82678" y="1468488"/>
            <a:ext cx="629727" cy="1320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/>
          <p:nvPr/>
        </p:nvSpPr>
        <p:spPr>
          <a:xfrm>
            <a:off x="417975" y="3441564"/>
            <a:ext cx="19491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Linux System Definition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032" y="5068824"/>
            <a:ext cx="4617200" cy="4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93" name="Google Shape;93;p4"/>
          <p:cNvSpPr/>
          <p:nvPr/>
        </p:nvSpPr>
        <p:spPr>
          <a:xfrm>
            <a:off x="417975" y="5452175"/>
            <a:ext cx="16620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Patent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Holdings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5138375" y="6016649"/>
            <a:ext cx="4617300" cy="960300"/>
          </a:xfrm>
          <a:prstGeom prst="rect">
            <a:avLst/>
          </a:prstGeom>
          <a:solidFill>
            <a:srgbClr val="ED7D31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5138375" y="3979275"/>
            <a:ext cx="4617300" cy="901200"/>
          </a:xfrm>
          <a:prstGeom prst="rect">
            <a:avLst/>
          </a:prstGeom>
          <a:solidFill>
            <a:srgbClr val="ED7D31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5138375" y="1990004"/>
            <a:ext cx="4617300" cy="901200"/>
          </a:xfrm>
          <a:prstGeom prst="rect">
            <a:avLst/>
          </a:prstGeom>
          <a:solidFill>
            <a:srgbClr val="ED7D31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5240349" y="6211825"/>
            <a:ext cx="43431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950" lIns="110950" spcFirstLastPara="1" rIns="110950" wrap="square" tIns="11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We’ve </a:t>
            </a:r>
            <a:r>
              <a:rPr b="1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sold $50 million in patents </a:t>
            </a:r>
            <a:r>
              <a:rPr b="0" i="0" lang="en" sz="12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to our members defending them from patent aggressors. </a:t>
            </a:r>
            <a:r>
              <a:rPr b="0" i="0" lang="en" sz="12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We neutralize patent threats &amp; mitigate patent risks through many other defensive strategies.</a:t>
            </a:r>
            <a:endParaRPr b="0" i="0" sz="1200" u="none" cap="none" strike="noStrike">
              <a:solidFill>
                <a:srgbClr val="44444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240349" y="4105017"/>
            <a:ext cx="43431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950" lIns="110950" spcFirstLastPara="1" rIns="110950" wrap="square" tIns="11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founded &amp; have been the key financial supporter behind the Open Source Zone which has invalidated 46 patents, instituted 4 &amp; initiated reviews on others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since 2019.</a:t>
            </a:r>
            <a:endParaRPr b="0" i="0" sz="12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5240325" y="2194800"/>
            <a:ext cx="42558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950" lIns="110950" spcFirstLastPara="1" rIns="110950" wrap="square" tIns="11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We’ve exceeded</a:t>
            </a:r>
            <a:r>
              <a:rPr b="1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 4,</a:t>
            </a:r>
            <a:r>
              <a:rPr b="1" lang="en" sz="1200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00 worldwide members in 157 countries</a:t>
            </a: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Our community has experienced 42% annual growth, </a:t>
            </a:r>
            <a:r>
              <a:rPr b="1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Membership has been free for all, </a:t>
            </a: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 operations supported by the funding members.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6700925" y="3517400"/>
            <a:ext cx="30492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2300" u="none" cap="none" strike="noStrike">
                <a:solidFill>
                  <a:srgbClr val="FF9B53"/>
                </a:solidFill>
                <a:latin typeface="Raleway"/>
                <a:ea typeface="Raleway"/>
                <a:cs typeface="Raleway"/>
                <a:sym typeface="Raleway"/>
              </a:rPr>
              <a:t>50+ Patents Busted</a:t>
            </a:r>
            <a:endParaRPr b="0" i="0" sz="2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6566875" y="1533144"/>
            <a:ext cx="16620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2300" u="none" cap="none" strike="noStrike">
                <a:solidFill>
                  <a:srgbClr val="FF9B53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lang="en" sz="2300">
                <a:solidFill>
                  <a:srgbClr val="FF9B53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0" i="0" lang="en" sz="2300" u="none" cap="none" strike="noStrike">
                <a:solidFill>
                  <a:srgbClr val="FF9B53"/>
                </a:solidFill>
                <a:latin typeface="Raleway"/>
                <a:ea typeface="Raleway"/>
                <a:cs typeface="Raleway"/>
                <a:sym typeface="Raleway"/>
              </a:rPr>
              <a:t>00+</a:t>
            </a:r>
            <a:endParaRPr b="0" i="0" sz="2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2832" y="3042153"/>
            <a:ext cx="4617200" cy="4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03" name="Google Shape;103;p4"/>
          <p:cNvSpPr/>
          <p:nvPr/>
        </p:nvSpPr>
        <p:spPr>
          <a:xfrm>
            <a:off x="5316525" y="5473446"/>
            <a:ext cx="1271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Defensive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Strategies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16525" y="1449744"/>
            <a:ext cx="1424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Worldwide Licensees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2832" y="5068824"/>
            <a:ext cx="4617200" cy="4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06" name="Google Shape;106;p4"/>
          <p:cNvSpPr/>
          <p:nvPr/>
        </p:nvSpPr>
        <p:spPr>
          <a:xfrm>
            <a:off x="5316525" y="3449664"/>
            <a:ext cx="1424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Open 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Source Zone</a:t>
            </a:r>
            <a:endParaRPr b="0" i="0" sz="16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6741025" y="5566026"/>
            <a:ext cx="27120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2300" u="none" cap="none" strike="noStrike">
                <a:solidFill>
                  <a:srgbClr val="FF9B53"/>
                </a:solidFill>
                <a:latin typeface="Raleway"/>
                <a:ea typeface="Raleway"/>
                <a:cs typeface="Raleway"/>
                <a:sym typeface="Raleway"/>
              </a:rPr>
              <a:t>$50 Million</a:t>
            </a:r>
            <a:endParaRPr b="0" i="0" sz="2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8" name="Google Shape;108;p4" title="7.png"/>
          <p:cNvPicPr preferRelativeResize="0"/>
          <p:nvPr/>
        </p:nvPicPr>
        <p:blipFill rotWithShape="1">
          <a:blip r:embed="rId11">
            <a:alphaModFix/>
          </a:blip>
          <a:srcRect b="-10" l="0" r="15381" t="0"/>
          <a:stretch/>
        </p:blipFill>
        <p:spPr>
          <a:xfrm>
            <a:off x="197500" y="7357700"/>
            <a:ext cx="1740975" cy="2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>
            <p:ph idx="12" type="sldNum"/>
          </p:nvPr>
        </p:nvSpPr>
        <p:spPr>
          <a:xfrm>
            <a:off x="9562477" y="7279300"/>
            <a:ext cx="40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 sz="1000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26364" y="123608"/>
            <a:ext cx="889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SAFEGUARDING OPEN SOURCE: EMPOWERING INNOVATION THROUGH COLLABORATION</a:t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5" title="shield2.png"/>
          <p:cNvPicPr preferRelativeResize="0"/>
          <p:nvPr/>
        </p:nvPicPr>
        <p:blipFill rotWithShape="1">
          <a:blip r:embed="rId3">
            <a:alphaModFix/>
          </a:blip>
          <a:srcRect b="0" l="13187" r="12555" t="0"/>
          <a:stretch/>
        </p:blipFill>
        <p:spPr>
          <a:xfrm>
            <a:off x="3530163" y="1603125"/>
            <a:ext cx="3014100" cy="426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35"/>
          <p:cNvCxnSpPr/>
          <p:nvPr/>
        </p:nvCxnSpPr>
        <p:spPr>
          <a:xfrm flipH="1" rot="10800000">
            <a:off x="3185163" y="4092975"/>
            <a:ext cx="941100" cy="1067100"/>
          </a:xfrm>
          <a:prstGeom prst="straightConnector1">
            <a:avLst/>
          </a:prstGeom>
          <a:noFill/>
          <a:ln cap="flat" cmpd="sng" w="1905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35"/>
          <p:cNvCxnSpPr/>
          <p:nvPr/>
        </p:nvCxnSpPr>
        <p:spPr>
          <a:xfrm flipH="1">
            <a:off x="6327313" y="3142025"/>
            <a:ext cx="600000" cy="15300"/>
          </a:xfrm>
          <a:prstGeom prst="straightConnector1">
            <a:avLst/>
          </a:prstGeom>
          <a:noFill/>
          <a:ln cap="flat" cmpd="sng" w="1905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35"/>
          <p:cNvCxnSpPr/>
          <p:nvPr/>
        </p:nvCxnSpPr>
        <p:spPr>
          <a:xfrm>
            <a:off x="5470063" y="4876700"/>
            <a:ext cx="131700" cy="796800"/>
          </a:xfrm>
          <a:prstGeom prst="straightConnector1">
            <a:avLst/>
          </a:prstGeom>
          <a:noFill/>
          <a:ln cap="flat" cmpd="sng" w="1905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35"/>
          <p:cNvCxnSpPr/>
          <p:nvPr/>
        </p:nvCxnSpPr>
        <p:spPr>
          <a:xfrm>
            <a:off x="3856738" y="1746225"/>
            <a:ext cx="254400" cy="310200"/>
          </a:xfrm>
          <a:prstGeom prst="straightConnector1">
            <a:avLst/>
          </a:prstGeom>
          <a:noFill/>
          <a:ln cap="flat" cmpd="sng" w="1905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35"/>
          <p:cNvSpPr txBox="1"/>
          <p:nvPr/>
        </p:nvSpPr>
        <p:spPr>
          <a:xfrm>
            <a:off x="126375" y="335000"/>
            <a:ext cx="813137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OIN 2.0 Defends Against Patent Risks for the Future</a:t>
            </a:r>
            <a:endParaRPr b="1" i="0" sz="2200" u="none" cap="none" strike="noStrike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35"/>
          <p:cNvSpPr txBox="1"/>
          <p:nvPr/>
        </p:nvSpPr>
        <p:spPr>
          <a:xfrm>
            <a:off x="126371" y="123600"/>
            <a:ext cx="58680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STRATEGIC GUARDIAN FOR OPEN SOURCE SOFTWARE </a:t>
            </a:r>
            <a:endParaRPr b="0" i="0" sz="15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35"/>
          <p:cNvSpPr/>
          <p:nvPr/>
        </p:nvSpPr>
        <p:spPr>
          <a:xfrm>
            <a:off x="6261263" y="5228150"/>
            <a:ext cx="2729700" cy="1578900"/>
          </a:xfrm>
          <a:prstGeom prst="snip1Rect">
            <a:avLst>
              <a:gd fmla="val 16667" name="adj"/>
            </a:avLst>
          </a:prstGeom>
          <a:solidFill>
            <a:srgbClr val="ED7D31">
              <a:alpha val="12549"/>
            </a:srgbClr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5"/>
          <p:cNvSpPr/>
          <p:nvPr/>
        </p:nvSpPr>
        <p:spPr>
          <a:xfrm flipH="1">
            <a:off x="320538" y="1270650"/>
            <a:ext cx="3106200" cy="2326500"/>
          </a:xfrm>
          <a:prstGeom prst="snip1Rect">
            <a:avLst>
              <a:gd fmla="val 16667" name="adj"/>
            </a:avLst>
          </a:prstGeom>
          <a:solidFill>
            <a:srgbClr val="ED7D31">
              <a:alpha val="12549"/>
            </a:srgbClr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35"/>
          <p:cNvCxnSpPr/>
          <p:nvPr/>
        </p:nvCxnSpPr>
        <p:spPr>
          <a:xfrm>
            <a:off x="3450538" y="1746225"/>
            <a:ext cx="414000" cy="0"/>
          </a:xfrm>
          <a:prstGeom prst="straightConnector1">
            <a:avLst/>
          </a:prstGeom>
          <a:noFill/>
          <a:ln cap="flat" cmpd="sng" w="1905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35"/>
          <p:cNvSpPr txBox="1"/>
          <p:nvPr/>
        </p:nvSpPr>
        <p:spPr>
          <a:xfrm>
            <a:off x="6417863" y="5362650"/>
            <a:ext cx="23367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OIN is focused on </a:t>
            </a:r>
            <a:r>
              <a:rPr b="0" i="0" lang="en" sz="13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protecting Open Source from all patent aggressors,</a:t>
            </a: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 including Non Practicing Entities (NPEs)</a:t>
            </a:r>
            <a:r>
              <a:rPr b="1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5"/>
          <p:cNvSpPr/>
          <p:nvPr/>
        </p:nvSpPr>
        <p:spPr>
          <a:xfrm>
            <a:off x="1153225" y="5179925"/>
            <a:ext cx="2890800" cy="1733700"/>
          </a:xfrm>
          <a:prstGeom prst="snip1Rect">
            <a:avLst>
              <a:gd fmla="val 16667" name="adj"/>
            </a:avLst>
          </a:prstGeom>
          <a:solidFill>
            <a:srgbClr val="ED7D31">
              <a:alpha val="12549"/>
            </a:srgbClr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5"/>
          <p:cNvSpPr txBox="1"/>
          <p:nvPr/>
        </p:nvSpPr>
        <p:spPr>
          <a:xfrm>
            <a:off x="1233763" y="5228150"/>
            <a:ext cx="27297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Our </a:t>
            </a:r>
            <a:r>
              <a:rPr b="1" lang="en" sz="1300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comprehensive</a:t>
            </a:r>
            <a:r>
              <a:rPr b="1" lang="en" sz="1300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Linux System definition</a:t>
            </a: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 continues evolving to cover new technologies, but this requires ongoing stewardship to review nominations and maintain the list as software is released.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5"/>
          <p:cNvSpPr/>
          <p:nvPr/>
        </p:nvSpPr>
        <p:spPr>
          <a:xfrm flipH="1">
            <a:off x="6943063" y="2307300"/>
            <a:ext cx="2729700" cy="2044200"/>
          </a:xfrm>
          <a:prstGeom prst="snip1Rect">
            <a:avLst>
              <a:gd fmla="val 16667" name="adj"/>
            </a:avLst>
          </a:prstGeom>
          <a:solidFill>
            <a:srgbClr val="ED7D31">
              <a:alpha val="12549"/>
            </a:srgbClr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5"/>
          <p:cNvSpPr txBox="1"/>
          <p:nvPr/>
        </p:nvSpPr>
        <p:spPr>
          <a:xfrm>
            <a:off x="7106338" y="2443950"/>
            <a:ext cx="25665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Becoming self sustaining will allow us </a:t>
            </a: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to continue serving OIN members </a:t>
            </a:r>
            <a:r>
              <a:rPr b="0" i="0" lang="en" sz="13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&amp; the Open Source community. Monitoring and addressing patent threats requires a multifaceted approach and a specialized skill set.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35"/>
          <p:cNvCxnSpPr/>
          <p:nvPr/>
        </p:nvCxnSpPr>
        <p:spPr>
          <a:xfrm rot="10800000">
            <a:off x="5606863" y="5673500"/>
            <a:ext cx="625200" cy="0"/>
          </a:xfrm>
          <a:prstGeom prst="straightConnector1">
            <a:avLst/>
          </a:prstGeom>
          <a:noFill/>
          <a:ln cap="flat" cmpd="sng" w="19050">
            <a:solidFill>
              <a:srgbClr val="EF8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5"/>
          <p:cNvSpPr txBox="1"/>
          <p:nvPr/>
        </p:nvSpPr>
        <p:spPr>
          <a:xfrm>
            <a:off x="406963" y="1563550"/>
            <a:ext cx="2890800" cy="1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5450" lIns="110950" spcFirstLastPara="1" rIns="110950" wrap="square" tIns="55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Our</a:t>
            </a:r>
            <a:r>
              <a:rPr b="0" i="0" lang="en" sz="1300" u="none" cap="none" strike="noStrike">
                <a:solidFill>
                  <a:srgbClr val="2B2B2B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cross-license is unparalleled </a:t>
            </a: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as an active patent license.</a:t>
            </a:r>
            <a:endParaRPr b="0" i="0" sz="1300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B2B2B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61290" lvl="0" marL="411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100"/>
              <a:buFont typeface="Raleway Medium"/>
              <a:buChar char="●"/>
            </a:pP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It has been demonstrated to </a:t>
            </a:r>
            <a:r>
              <a:rPr b="1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successfully protect</a:t>
            </a: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 OIN’s 4,</a:t>
            </a:r>
            <a:r>
              <a:rPr lang="en" sz="1300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00+ community members</a:t>
            </a:r>
            <a:r>
              <a:rPr b="0" i="0" lang="en" sz="1300" u="none" cap="none" strike="noStrike">
                <a:solidFill>
                  <a:srgbClr val="2B2B2B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161290" lvl="0" marL="41148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6C09"/>
              </a:buClr>
              <a:buSzPts val="1100"/>
              <a:buFont typeface="Raleway Medium"/>
              <a:buChar char="●"/>
            </a:pPr>
            <a:r>
              <a:rPr b="1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It</a:t>
            </a:r>
            <a:r>
              <a:rPr b="0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" sz="13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doesn’t require a condition or trigger</a:t>
            </a:r>
            <a:r>
              <a:rPr b="0" i="0" lang="en" sz="1300" u="none" cap="none" strike="noStrike">
                <a:solidFill>
                  <a:srgbClr val="2B2B2B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endParaRPr b="0" i="0" sz="1700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35"/>
          <p:cNvSpPr txBox="1"/>
          <p:nvPr>
            <p:ph idx="12" type="sldNum"/>
          </p:nvPr>
        </p:nvSpPr>
        <p:spPr>
          <a:xfrm>
            <a:off x="9562477" y="7279300"/>
            <a:ext cx="40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 sz="1000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4" name="Google Shape;134;p35" title="7.png"/>
          <p:cNvPicPr preferRelativeResize="0"/>
          <p:nvPr/>
        </p:nvPicPr>
        <p:blipFill rotWithShape="1">
          <a:blip r:embed="rId4">
            <a:alphaModFix/>
          </a:blip>
          <a:srcRect b="-10" l="0" r="15381" t="0"/>
          <a:stretch/>
        </p:blipFill>
        <p:spPr>
          <a:xfrm>
            <a:off x="197500" y="7357700"/>
            <a:ext cx="1740975" cy="2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5"/>
          <p:cNvSpPr txBox="1"/>
          <p:nvPr/>
        </p:nvSpPr>
        <p:spPr>
          <a:xfrm>
            <a:off x="4220854" y="2674363"/>
            <a:ext cx="18303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OIN is committed to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serving as the </a:t>
            </a:r>
            <a:r>
              <a:rPr b="1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strategic guardian</a:t>
            </a: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to protect Open Source Software from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patent threats.</a:t>
            </a:r>
            <a:endParaRPr b="0" i="0" sz="1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 title="7.png"/>
          <p:cNvPicPr preferRelativeResize="0"/>
          <p:nvPr/>
        </p:nvPicPr>
        <p:blipFill rotWithShape="1">
          <a:blip r:embed="rId3">
            <a:alphaModFix/>
          </a:blip>
          <a:srcRect b="-10" l="0" r="15381" t="0"/>
          <a:stretch/>
        </p:blipFill>
        <p:spPr>
          <a:xfrm>
            <a:off x="197500" y="7357700"/>
            <a:ext cx="1740975" cy="2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>
            <p:ph idx="12" type="sldNum"/>
          </p:nvPr>
        </p:nvSpPr>
        <p:spPr>
          <a:xfrm>
            <a:off x="9562477" y="7279300"/>
            <a:ext cx="40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 sz="1000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126375" y="274775"/>
            <a:ext cx="91008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OIN Takes a Multifaceted Approach to Address</a:t>
            </a:r>
            <a:endParaRPr b="1" i="0" sz="2200" u="none" cap="none" strike="noStrike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Non-Practicing Entity (NPE) Threats</a:t>
            </a:r>
            <a:endParaRPr b="1" i="0" sz="2200" u="none" cap="none" strike="noStrike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126364" y="112433"/>
            <a:ext cx="889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PROTECTING OPEN SOURCE AGAINST PATENT THREATS &amp; LITIGATION</a:t>
            </a:r>
            <a:endParaRPr b="0" i="0" sz="15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4" name="Google Shape;144;p14" title="shield2.png"/>
          <p:cNvPicPr preferRelativeResize="0"/>
          <p:nvPr/>
        </p:nvPicPr>
        <p:blipFill rotWithShape="1">
          <a:blip r:embed="rId4">
            <a:alphaModFix/>
          </a:blip>
          <a:srcRect b="0" l="13187" r="12555" t="0"/>
          <a:stretch/>
        </p:blipFill>
        <p:spPr>
          <a:xfrm>
            <a:off x="152400" y="1807925"/>
            <a:ext cx="3014100" cy="42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/>
        </p:nvSpPr>
        <p:spPr>
          <a:xfrm>
            <a:off x="234900" y="1480863"/>
            <a:ext cx="2743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AutoNum type="arabicPeriod"/>
            </a:pPr>
            <a:r>
              <a:rPr b="1" i="0" lang="en" sz="1600" u="sng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OIN Cross-License</a:t>
            </a:r>
            <a:endParaRPr b="0" i="0" sz="1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645900" y="3020775"/>
            <a:ext cx="9429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913700" y="2868375"/>
            <a:ext cx="1740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20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4,</a:t>
            </a:r>
            <a:r>
              <a:rPr b="1" lang="en" sz="2000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1" i="0" lang="en" sz="20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00+</a:t>
            </a:r>
            <a:endParaRPr b="1" i="0" sz="2000" u="none" cap="none" strike="noStrike">
              <a:solidFill>
                <a:srgbClr val="E36C0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4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Corporate Members</a:t>
            </a:r>
            <a:endParaRPr b="0" i="0" sz="14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715150" y="3592275"/>
            <a:ext cx="20883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16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3 Million+</a:t>
            </a:r>
            <a:endParaRPr b="1" i="0" sz="1400" u="none" cap="none" strike="noStrike">
              <a:solidFill>
                <a:srgbClr val="E36C0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4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Patents &amp;</a:t>
            </a:r>
            <a:endParaRPr b="0" i="0" sz="14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400" u="none" cap="none" strike="noStrike">
                <a:solidFill>
                  <a:srgbClr val="444444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Applications</a:t>
            </a:r>
            <a:endParaRPr b="0" i="0" sz="1400" u="none" cap="none" strike="noStrike">
              <a:solidFill>
                <a:srgbClr val="444444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149" name="Google Shape;149;p14"/>
          <p:cNvCxnSpPr/>
          <p:nvPr/>
        </p:nvCxnSpPr>
        <p:spPr>
          <a:xfrm>
            <a:off x="3290413" y="2914725"/>
            <a:ext cx="822300" cy="0"/>
          </a:xfrm>
          <a:prstGeom prst="straightConnector1">
            <a:avLst/>
          </a:prstGeom>
          <a:noFill/>
          <a:ln cap="flat" cmpd="sng" w="38100">
            <a:solidFill>
              <a:srgbClr val="44546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14"/>
          <p:cNvSpPr txBox="1"/>
          <p:nvPr/>
        </p:nvSpPr>
        <p:spPr>
          <a:xfrm>
            <a:off x="3166488" y="2232550"/>
            <a:ext cx="15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rPr>
              <a:t>OIN Member sells patents to a NPE</a:t>
            </a:r>
            <a:endParaRPr b="0" i="0" sz="1200" u="none" cap="none" strike="noStrike">
              <a:solidFill>
                <a:srgbClr val="44546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14"/>
          <p:cNvSpPr/>
          <p:nvPr/>
        </p:nvSpPr>
        <p:spPr>
          <a:xfrm>
            <a:off x="3761550" y="2950550"/>
            <a:ext cx="1362960" cy="1145880"/>
          </a:xfrm>
          <a:prstGeom prst="cloud">
            <a:avLst/>
          </a:prstGeom>
          <a:solidFill>
            <a:srgbClr val="6E6F72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4"/>
          <p:cNvCxnSpPr/>
          <p:nvPr/>
        </p:nvCxnSpPr>
        <p:spPr>
          <a:xfrm rot="10800000">
            <a:off x="3290413" y="4144725"/>
            <a:ext cx="822300" cy="0"/>
          </a:xfrm>
          <a:prstGeom prst="straightConnector1">
            <a:avLst/>
          </a:prstGeom>
          <a:noFill/>
          <a:ln cap="flat" cmpd="sng" w="38100">
            <a:solidFill>
              <a:srgbClr val="EF86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3" name="Google Shape;153;p14"/>
          <p:cNvSpPr txBox="1"/>
          <p:nvPr/>
        </p:nvSpPr>
        <p:spPr>
          <a:xfrm>
            <a:off x="3246200" y="4255425"/>
            <a:ext cx="1954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44546A"/>
                </a:solidFill>
                <a:latin typeface="Raleway"/>
                <a:ea typeface="Raleway"/>
                <a:cs typeface="Raleway"/>
                <a:sym typeface="Raleway"/>
              </a:rPr>
              <a:t>Other OIN Members remain licensed in Linux System technologies, protected from that NPE</a:t>
            </a:r>
            <a:endParaRPr b="0" i="0" sz="1200" u="none" cap="none" strike="noStrike">
              <a:solidFill>
                <a:srgbClr val="44546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4044200" y="3259425"/>
            <a:ext cx="96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NPE</a:t>
            </a:r>
            <a:endParaRPr b="0" i="0" sz="2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5845525" y="1480863"/>
            <a:ext cx="3979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AutoNum type="arabicPeriod" startAt="2"/>
            </a:pPr>
            <a:r>
              <a:rPr b="1" i="0" lang="en" sz="1600" u="sng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Additional Strategies</a:t>
            </a:r>
            <a:endParaRPr b="0" i="0" sz="1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14"/>
          <p:cNvSpPr txBox="1"/>
          <p:nvPr/>
        </p:nvSpPr>
        <p:spPr>
          <a:xfrm>
            <a:off x="525850" y="5690575"/>
            <a:ext cx="252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87% of NPE patents originate from corporate entities</a:t>
            </a:r>
            <a:endParaRPr b="1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5983059" y="3134025"/>
            <a:ext cx="40590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4940" lvl="0" marL="320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000"/>
              <a:buFont typeface="Raleway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Reexaminations &amp; Inter Partes Reviews (IPRs)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54940" lvl="0" marL="32004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6C09"/>
              </a:buClr>
              <a:buSzPts val="1000"/>
              <a:buFont typeface="Raleway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Non-Infringement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Analysis</a:t>
            </a: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/ Claim Charting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54940" lvl="0" marL="32004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6C09"/>
              </a:buClr>
              <a:buSzPts val="1000"/>
              <a:buFont typeface="Raleway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Prior Art collection &amp; sharing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54940" lvl="0" marL="32004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6C09"/>
              </a:buClr>
              <a:buSzPts val="1000"/>
              <a:buFont typeface="Raleway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Third Party Preissuance submissions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54940" lvl="0" marL="32004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6C09"/>
              </a:buClr>
              <a:buSzPts val="1000"/>
              <a:buFont typeface="Raleway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Member aggregations to drive discounted licensing terms vs bilateral deals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54940" lvl="0" marL="32004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6C09"/>
              </a:buClr>
              <a:buSzPts val="1000"/>
              <a:buFont typeface="Raleway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Defensive patent purchases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54940" lvl="0" marL="32004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6C09"/>
              </a:buClr>
              <a:buSzPts val="1000"/>
              <a:buFont typeface="Raleway"/>
              <a:buChar char="●"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Various other strategies to mitigate patent risk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>
            <a:off x="5872850" y="2051925"/>
            <a:ext cx="40590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OIN actively tracks Open Source Software litigation to help protect our members. 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We have used the following strategies to address specific NPE threats: 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59" name="Google Shape;159;p14"/>
          <p:cNvCxnSpPr/>
          <p:nvPr/>
        </p:nvCxnSpPr>
        <p:spPr>
          <a:xfrm>
            <a:off x="5541975" y="1479200"/>
            <a:ext cx="0" cy="52032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3" title="bkgrd.jpg"/>
          <p:cNvPicPr preferRelativeResize="0"/>
          <p:nvPr/>
        </p:nvPicPr>
        <p:blipFill rotWithShape="1">
          <a:blip r:embed="rId3">
            <a:alphaModFix/>
          </a:blip>
          <a:srcRect b="13999" l="44149" r="0" t="0"/>
          <a:stretch/>
        </p:blipFill>
        <p:spPr>
          <a:xfrm>
            <a:off x="5029200" y="0"/>
            <a:ext cx="4992927" cy="57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3" title="1.jpg"/>
          <p:cNvPicPr preferRelativeResize="0"/>
          <p:nvPr/>
        </p:nvPicPr>
        <p:blipFill rotWithShape="1">
          <a:blip r:embed="rId4">
            <a:alphaModFix/>
          </a:blip>
          <a:srcRect b="25716" l="44877" r="5457" t="0"/>
          <a:stretch/>
        </p:blipFill>
        <p:spPr>
          <a:xfrm>
            <a:off x="5141675" y="0"/>
            <a:ext cx="4916726" cy="568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3"/>
          <p:cNvSpPr txBox="1"/>
          <p:nvPr/>
        </p:nvSpPr>
        <p:spPr>
          <a:xfrm>
            <a:off x="126364" y="123608"/>
            <a:ext cx="889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INTRODUCING OIN 2.0</a:t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43"/>
          <p:cNvSpPr txBox="1"/>
          <p:nvPr/>
        </p:nvSpPr>
        <p:spPr>
          <a:xfrm>
            <a:off x="83262" y="274775"/>
            <a:ext cx="93981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Driving Global Impact</a:t>
            </a:r>
            <a:r>
              <a:rPr b="1" lang="en" sz="22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2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— </a:t>
            </a:r>
            <a:endParaRPr b="1" i="0" sz="2200" u="none" cap="none" strike="noStrike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The OIN Community Economic Reach</a:t>
            </a:r>
            <a:endParaRPr i="0" sz="19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9" name="Google Shape;169;p43"/>
          <p:cNvSpPr txBox="1"/>
          <p:nvPr/>
        </p:nvSpPr>
        <p:spPr>
          <a:xfrm>
            <a:off x="435870" y="1558195"/>
            <a:ext cx="4668600" cy="2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In 2025, the OIN Community collectively generated an estimated revenue of </a:t>
            </a:r>
            <a:r>
              <a:rPr b="1" i="0" lang="en" sz="20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$10.1 trillion (USD)</a:t>
            </a:r>
            <a:r>
              <a:rPr b="0" i="0" lang="en" sz="20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, equivalent to:</a:t>
            </a:r>
            <a:endParaRPr b="0" i="0" sz="20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00"/>
              <a:buFont typeface="Raleway"/>
              <a:buChar char="-"/>
            </a:pPr>
            <a:r>
              <a:rPr b="0" i="0" lang="en" sz="19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⅓ of the United States’ GDP, or</a:t>
            </a:r>
            <a:endParaRPr b="0" i="0" sz="19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00"/>
              <a:buFont typeface="Raleway"/>
              <a:buChar char="-"/>
            </a:pPr>
            <a:r>
              <a:rPr b="0" i="0" lang="en" sz="19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½ of China’s GDP, or </a:t>
            </a:r>
            <a:endParaRPr b="0" i="0" sz="19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00"/>
              <a:buFont typeface="Raleway"/>
              <a:buChar char="-"/>
            </a:pPr>
            <a:r>
              <a:rPr b="0" i="0" lang="en" sz="19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½ of the EU’s GDP, or </a:t>
            </a:r>
            <a:endParaRPr b="0" i="0" sz="19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00"/>
              <a:buFont typeface="Raleway"/>
              <a:buChar char="-"/>
            </a:pPr>
            <a:r>
              <a:rPr b="0" i="0" lang="en" sz="19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2.5x India’s GDP, or</a:t>
            </a:r>
            <a:endParaRPr b="0" i="0" sz="19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900"/>
              <a:buFont typeface="Raleway"/>
              <a:buChar char="-"/>
            </a:pPr>
            <a:r>
              <a:rPr b="0" i="0" lang="en" sz="19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2.5x Japan’s GDP</a:t>
            </a:r>
            <a:endParaRPr b="0" i="0" sz="19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43"/>
          <p:cNvSpPr txBox="1"/>
          <p:nvPr/>
        </p:nvSpPr>
        <p:spPr>
          <a:xfrm>
            <a:off x="370375" y="5504325"/>
            <a:ext cx="6595500" cy="14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This underscores the massive size of the OIN community, and how the OIN cross-license in the Linux System presents a great opportunity for OIN members to continue to protect themselves from patent risk in Open Source Software (OSS) technologies they rely upon.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43"/>
          <p:cNvSpPr txBox="1"/>
          <p:nvPr>
            <p:ph idx="12" type="sldNum"/>
          </p:nvPr>
        </p:nvSpPr>
        <p:spPr>
          <a:xfrm>
            <a:off x="9562477" y="7279300"/>
            <a:ext cx="40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 sz="1000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43" title="7.png"/>
          <p:cNvPicPr preferRelativeResize="0"/>
          <p:nvPr/>
        </p:nvPicPr>
        <p:blipFill rotWithShape="1">
          <a:blip r:embed="rId5">
            <a:alphaModFix/>
          </a:blip>
          <a:srcRect b="-10" l="0" r="15381" t="0"/>
          <a:stretch/>
        </p:blipFill>
        <p:spPr>
          <a:xfrm>
            <a:off x="197500" y="7357700"/>
            <a:ext cx="1740975" cy="2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5"/>
          <p:cNvSpPr/>
          <p:nvPr/>
        </p:nvSpPr>
        <p:spPr>
          <a:xfrm>
            <a:off x="777356" y="2351235"/>
            <a:ext cx="8421600" cy="114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5"/>
          <p:cNvSpPr/>
          <p:nvPr/>
        </p:nvSpPr>
        <p:spPr>
          <a:xfrm>
            <a:off x="777356" y="4651185"/>
            <a:ext cx="8421600" cy="77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5"/>
          <p:cNvSpPr txBox="1"/>
          <p:nvPr/>
        </p:nvSpPr>
        <p:spPr>
          <a:xfrm>
            <a:off x="126364" y="123608"/>
            <a:ext cx="889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INTRODUCING OIN 2.0</a:t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45"/>
          <p:cNvSpPr txBox="1"/>
          <p:nvPr/>
        </p:nvSpPr>
        <p:spPr>
          <a:xfrm>
            <a:off x="919129" y="3660585"/>
            <a:ext cx="22263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6E6F72"/>
                </a:solidFill>
                <a:latin typeface="Raleway"/>
                <a:ea typeface="Raleway"/>
                <a:cs typeface="Raleway"/>
                <a:sym typeface="Raleway"/>
              </a:rPr>
              <a:t>Open Source</a:t>
            </a:r>
            <a:endParaRPr b="1" i="0" sz="1500" u="none" cap="none" strike="noStrike">
              <a:solidFill>
                <a:srgbClr val="6E6F7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6E6F72"/>
                </a:solidFill>
                <a:latin typeface="Raleway"/>
                <a:ea typeface="Raleway"/>
                <a:cs typeface="Raleway"/>
                <a:sym typeface="Raleway"/>
              </a:rPr>
              <a:t>Patent Protection</a:t>
            </a:r>
            <a:endParaRPr b="1" i="0" sz="1500" u="none" cap="none" strike="noStrike">
              <a:solidFill>
                <a:srgbClr val="6E6F7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45"/>
          <p:cNvSpPr txBox="1"/>
          <p:nvPr/>
        </p:nvSpPr>
        <p:spPr>
          <a:xfrm>
            <a:off x="3565181" y="1385554"/>
            <a:ext cx="54768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4,</a:t>
            </a: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00+ licensees that own 3 million+ patents and applications, and generate $10 </a:t>
            </a: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trillion</a:t>
            </a: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dol</a:t>
            </a: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lars </a:t>
            </a:r>
            <a:r>
              <a:rPr i="1" lang="en" sz="1500">
                <a:latin typeface="Raleway"/>
                <a:ea typeface="Raleway"/>
                <a:cs typeface="Raleway"/>
                <a:sym typeface="Raleway"/>
              </a:rPr>
              <a:t>(USD) </a:t>
            </a:r>
            <a:br>
              <a:rPr i="1" lang="en" sz="1500"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total revenue.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5"/>
          <p:cNvSpPr txBox="1"/>
          <p:nvPr/>
        </p:nvSpPr>
        <p:spPr>
          <a:xfrm>
            <a:off x="3565181" y="4691935"/>
            <a:ext cx="54768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Strategies like reexaminations/IPRs, prior art, invalidity analysis &amp; threat monitoring reduce global patent risks.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5"/>
          <p:cNvSpPr txBox="1"/>
          <p:nvPr/>
        </p:nvSpPr>
        <p:spPr>
          <a:xfrm>
            <a:off x="3565181" y="2439035"/>
            <a:ext cx="53964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Safeguarding members in 5,100+ Open Source packages &amp; applications, which will grow over time to meet the challenges of patent risk in new Open Source technologies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5"/>
          <p:cNvSpPr txBox="1"/>
          <p:nvPr/>
        </p:nvSpPr>
        <p:spPr>
          <a:xfrm>
            <a:off x="3565181" y="5597185"/>
            <a:ext cx="57033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Open Source transitioned from questionable viability in 2005 to 90% of companies now relying on Open Source as mission-critical in today’s enterprise. Harvard Business School estimates that companies would pay 3.5x what they pay for software today if open source did not exist.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5"/>
          <p:cNvSpPr txBox="1"/>
          <p:nvPr/>
        </p:nvSpPr>
        <p:spPr>
          <a:xfrm>
            <a:off x="3565181" y="3570435"/>
            <a:ext cx="54768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Shielding the ecosystem from costly Non-Practicing Entity (NPE) litigation when stakes are higher than ever as NPE cases rose 20% in 2024.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5"/>
          <p:cNvSpPr txBox="1"/>
          <p:nvPr/>
        </p:nvSpPr>
        <p:spPr>
          <a:xfrm>
            <a:off x="919129" y="1445854"/>
            <a:ext cx="1969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6E6F72"/>
                </a:solidFill>
                <a:latin typeface="Raleway"/>
                <a:ea typeface="Raleway"/>
                <a:cs typeface="Raleway"/>
                <a:sym typeface="Raleway"/>
              </a:rPr>
              <a:t>Massive OIN</a:t>
            </a:r>
            <a:endParaRPr b="1" i="0" sz="1500" u="none" cap="none" strike="noStrike">
              <a:solidFill>
                <a:srgbClr val="6E6F7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6E6F72"/>
                </a:solidFill>
                <a:latin typeface="Raleway"/>
                <a:ea typeface="Raleway"/>
                <a:cs typeface="Raleway"/>
                <a:sym typeface="Raleway"/>
              </a:rPr>
              <a:t>Cross-License</a:t>
            </a:r>
            <a:endParaRPr b="1" i="0" sz="1500" u="none" cap="none" strike="noStrike">
              <a:solidFill>
                <a:srgbClr val="6E6F7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45"/>
          <p:cNvSpPr txBox="1"/>
          <p:nvPr/>
        </p:nvSpPr>
        <p:spPr>
          <a:xfrm>
            <a:off x="919129" y="2439035"/>
            <a:ext cx="22263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6E6F72"/>
                </a:solidFill>
                <a:latin typeface="Raleway"/>
                <a:ea typeface="Raleway"/>
                <a:cs typeface="Raleway"/>
                <a:sym typeface="Raleway"/>
              </a:rPr>
              <a:t>Living Linux System</a:t>
            </a:r>
            <a:endParaRPr b="1" i="0" sz="1500" u="none" cap="none" strike="noStrike">
              <a:solidFill>
                <a:srgbClr val="6E6F7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6E6F72"/>
                </a:solidFill>
                <a:latin typeface="Raleway"/>
                <a:ea typeface="Raleway"/>
                <a:cs typeface="Raleway"/>
                <a:sym typeface="Raleway"/>
              </a:rPr>
              <a:t>Definition</a:t>
            </a:r>
            <a:endParaRPr b="1" i="0" sz="1500" u="none" cap="none" strike="noStrike">
              <a:solidFill>
                <a:srgbClr val="6E6F7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45"/>
          <p:cNvSpPr txBox="1"/>
          <p:nvPr/>
        </p:nvSpPr>
        <p:spPr>
          <a:xfrm>
            <a:off x="919129" y="4691935"/>
            <a:ext cx="25641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6E6F72"/>
                </a:solidFill>
                <a:latin typeface="Raleway"/>
                <a:ea typeface="Raleway"/>
                <a:cs typeface="Raleway"/>
                <a:sym typeface="Raleway"/>
              </a:rPr>
              <a:t>Proactive Intellectual Property (IP) Defense</a:t>
            </a:r>
            <a:endParaRPr b="1" i="0" sz="1500" u="none" cap="none" strike="noStrike">
              <a:solidFill>
                <a:srgbClr val="6E6F7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45"/>
          <p:cNvSpPr txBox="1"/>
          <p:nvPr/>
        </p:nvSpPr>
        <p:spPr>
          <a:xfrm>
            <a:off x="919129" y="5597185"/>
            <a:ext cx="19692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6E6F72"/>
                </a:solidFill>
                <a:latin typeface="Raleway"/>
                <a:ea typeface="Raleway"/>
                <a:cs typeface="Raleway"/>
                <a:sym typeface="Raleway"/>
              </a:rPr>
              <a:t>Protection for Your Key Technological Resource</a:t>
            </a:r>
            <a:endParaRPr b="1" i="0" sz="1500" u="none" cap="none" strike="noStrike">
              <a:solidFill>
                <a:srgbClr val="6E6F7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45"/>
          <p:cNvSpPr/>
          <p:nvPr/>
        </p:nvSpPr>
        <p:spPr>
          <a:xfrm rot="-8100000">
            <a:off x="3321237" y="1604184"/>
            <a:ext cx="137037" cy="137037"/>
          </a:xfrm>
          <a:prstGeom prst="rtTriangle">
            <a:avLst/>
          </a:prstGeom>
          <a:solidFill>
            <a:srgbClr val="6E6F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5"/>
          <p:cNvSpPr/>
          <p:nvPr/>
        </p:nvSpPr>
        <p:spPr>
          <a:xfrm rot="-8100000">
            <a:off x="3321237" y="2805990"/>
            <a:ext cx="137037" cy="137037"/>
          </a:xfrm>
          <a:prstGeom prst="rtTriangle">
            <a:avLst/>
          </a:prstGeom>
          <a:solidFill>
            <a:srgbClr val="6E6F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5"/>
          <p:cNvSpPr/>
          <p:nvPr/>
        </p:nvSpPr>
        <p:spPr>
          <a:xfrm rot="-8100000">
            <a:off x="3321237" y="3948990"/>
            <a:ext cx="137037" cy="137037"/>
          </a:xfrm>
          <a:prstGeom prst="rtTriangle">
            <a:avLst/>
          </a:prstGeom>
          <a:solidFill>
            <a:srgbClr val="6E6F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5"/>
          <p:cNvSpPr/>
          <p:nvPr/>
        </p:nvSpPr>
        <p:spPr>
          <a:xfrm rot="-8100000">
            <a:off x="3321237" y="4939590"/>
            <a:ext cx="137037" cy="137037"/>
          </a:xfrm>
          <a:prstGeom prst="rtTriangle">
            <a:avLst/>
          </a:prstGeom>
          <a:solidFill>
            <a:srgbClr val="6E6F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5"/>
          <p:cNvSpPr/>
          <p:nvPr/>
        </p:nvSpPr>
        <p:spPr>
          <a:xfrm rot="-8100000">
            <a:off x="3321237" y="5853990"/>
            <a:ext cx="137037" cy="137037"/>
          </a:xfrm>
          <a:prstGeom prst="rtTriangle">
            <a:avLst/>
          </a:prstGeom>
          <a:solidFill>
            <a:srgbClr val="6E6F7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5"/>
          <p:cNvSpPr txBox="1"/>
          <p:nvPr/>
        </p:nvSpPr>
        <p:spPr>
          <a:xfrm>
            <a:off x="83262" y="274775"/>
            <a:ext cx="93981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Working for You — </a:t>
            </a:r>
            <a:endParaRPr b="1" i="0" sz="2200" u="none" cap="none" strike="noStrike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OIN’s Comprehensive Defense Strategies</a:t>
            </a:r>
            <a:endParaRPr i="0" sz="19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7" name="Google Shape;197;p45"/>
          <p:cNvSpPr txBox="1"/>
          <p:nvPr>
            <p:ph idx="12" type="sldNum"/>
          </p:nvPr>
        </p:nvSpPr>
        <p:spPr>
          <a:xfrm>
            <a:off x="9562477" y="7279300"/>
            <a:ext cx="40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 sz="1000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8" name="Google Shape;198;p45" title="7.png"/>
          <p:cNvPicPr preferRelativeResize="0"/>
          <p:nvPr/>
        </p:nvPicPr>
        <p:blipFill rotWithShape="1">
          <a:blip r:embed="rId3">
            <a:alphaModFix/>
          </a:blip>
          <a:srcRect b="-10" l="0" r="15381" t="0"/>
          <a:stretch/>
        </p:blipFill>
        <p:spPr>
          <a:xfrm>
            <a:off x="197500" y="7357700"/>
            <a:ext cx="1740975" cy="2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0289" y="195649"/>
            <a:ext cx="1045483" cy="4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/>
          <p:nvPr/>
        </p:nvSpPr>
        <p:spPr>
          <a:xfrm>
            <a:off x="14489100" y="5111783"/>
            <a:ext cx="1377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5450" lIns="110950" spcFirstLastPara="1" rIns="110950" wrap="square" tIns="55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6"/>
          <p:cNvSpPr txBox="1"/>
          <p:nvPr/>
        </p:nvSpPr>
        <p:spPr>
          <a:xfrm>
            <a:off x="14334354" y="4994841"/>
            <a:ext cx="16212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5450" lIns="110950" spcFirstLastPara="1" rIns="110950" wrap="square" tIns="55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6"/>
          <p:cNvSpPr txBox="1"/>
          <p:nvPr/>
        </p:nvSpPr>
        <p:spPr>
          <a:xfrm>
            <a:off x="2422725" y="8320800"/>
            <a:ext cx="4633800" cy="3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6"/>
          <p:cNvSpPr txBox="1"/>
          <p:nvPr/>
        </p:nvSpPr>
        <p:spPr>
          <a:xfrm>
            <a:off x="126375" y="335000"/>
            <a:ext cx="63780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OIN 2.0 </a:t>
            </a: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— </a:t>
            </a:r>
            <a:r>
              <a:rPr i="0" lang="en" sz="21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The Next Chapter</a:t>
            </a:r>
            <a:endParaRPr i="0" sz="2200" u="none" cap="none" strike="noStrike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46"/>
          <p:cNvSpPr txBox="1"/>
          <p:nvPr/>
        </p:nvSpPr>
        <p:spPr>
          <a:xfrm>
            <a:off x="126371" y="123600"/>
            <a:ext cx="58680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INTRODUCING OIN 2.0</a:t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46"/>
          <p:cNvSpPr txBox="1"/>
          <p:nvPr>
            <p:ph idx="12" type="sldNum"/>
          </p:nvPr>
        </p:nvSpPr>
        <p:spPr>
          <a:xfrm>
            <a:off x="9562477" y="7279300"/>
            <a:ext cx="40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 sz="1000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1" name="Google Shape;211;p46" title="7.png"/>
          <p:cNvPicPr preferRelativeResize="0"/>
          <p:nvPr/>
        </p:nvPicPr>
        <p:blipFill rotWithShape="1">
          <a:blip r:embed="rId3">
            <a:alphaModFix/>
          </a:blip>
          <a:srcRect b="-10" l="0" r="15381" t="0"/>
          <a:stretch/>
        </p:blipFill>
        <p:spPr>
          <a:xfrm>
            <a:off x="197500" y="7357700"/>
            <a:ext cx="1740975" cy="2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6"/>
          <p:cNvSpPr/>
          <p:nvPr/>
        </p:nvSpPr>
        <p:spPr>
          <a:xfrm>
            <a:off x="221875" y="5111775"/>
            <a:ext cx="9616800" cy="212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80650" lIns="80650" spcFirstLastPara="1" rIns="80650" wrap="square" tIns="80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t/>
            </a:r>
            <a:endParaRPr b="0" i="0" sz="1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6"/>
          <p:cNvSpPr/>
          <p:nvPr/>
        </p:nvSpPr>
        <p:spPr>
          <a:xfrm rot="5400000">
            <a:off x="6872150" y="2197825"/>
            <a:ext cx="654300" cy="2386800"/>
          </a:xfrm>
          <a:prstGeom prst="rect">
            <a:avLst/>
          </a:prstGeom>
          <a:noFill/>
          <a:ln cap="flat" cmpd="sng" w="952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650" lIns="80650" spcFirstLastPara="1" rIns="80650" wrap="square" tIns="80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t/>
            </a:r>
            <a:endParaRPr b="0" i="0" sz="1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6"/>
          <p:cNvSpPr/>
          <p:nvPr/>
        </p:nvSpPr>
        <p:spPr>
          <a:xfrm rot="5400000">
            <a:off x="7341355" y="1812051"/>
            <a:ext cx="433200" cy="357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80650" lIns="80650" spcFirstLastPara="1" rIns="80650" wrap="square" tIns="80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t/>
            </a:r>
            <a:endParaRPr b="0" i="0" sz="1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6"/>
          <p:cNvSpPr/>
          <p:nvPr/>
        </p:nvSpPr>
        <p:spPr>
          <a:xfrm>
            <a:off x="4938455" y="3382775"/>
            <a:ext cx="2199300" cy="1330800"/>
          </a:xfrm>
          <a:prstGeom prst="snip1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80650" lIns="80650" spcFirstLastPara="1" rIns="80650" wrap="square" tIns="80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t/>
            </a:r>
            <a:endParaRPr b="0" i="0" sz="1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6"/>
          <p:cNvSpPr/>
          <p:nvPr/>
        </p:nvSpPr>
        <p:spPr>
          <a:xfrm>
            <a:off x="5556125" y="1148275"/>
            <a:ext cx="3470400" cy="1531500"/>
          </a:xfrm>
          <a:prstGeom prst="rect">
            <a:avLst/>
          </a:prstGeom>
          <a:solidFill>
            <a:srgbClr val="EF8600"/>
          </a:solidFill>
          <a:ln>
            <a:noFill/>
          </a:ln>
        </p:spPr>
        <p:txBody>
          <a:bodyPr anchorCtr="0" anchor="ctr" bIns="80650" lIns="80650" spcFirstLastPara="1" rIns="80650" wrap="square" tIns="80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t/>
            </a:r>
            <a:endParaRPr b="0" i="0" sz="1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6"/>
          <p:cNvSpPr/>
          <p:nvPr/>
        </p:nvSpPr>
        <p:spPr>
          <a:xfrm>
            <a:off x="7283529" y="3403384"/>
            <a:ext cx="2199300" cy="1330800"/>
          </a:xfrm>
          <a:prstGeom prst="snip1Rect">
            <a:avLst>
              <a:gd fmla="val 16667" name="adj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80650" lIns="80650" spcFirstLastPara="1" rIns="80650" wrap="square" tIns="80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t/>
            </a:r>
            <a:endParaRPr b="0" i="0" sz="1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6"/>
          <p:cNvSpPr txBox="1"/>
          <p:nvPr/>
        </p:nvSpPr>
        <p:spPr>
          <a:xfrm>
            <a:off x="5692717" y="1205726"/>
            <a:ext cx="32178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80650" lIns="80650" spcFirstLastPara="1" rIns="80650" wrap="square" tIns="806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r>
              <a:rPr b="0" i="0" lang="en" sz="1247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We’ve </a:t>
            </a:r>
            <a:r>
              <a:rPr b="1" i="0" lang="en" sz="1247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expanded Linux System Table 13 — and will continue to expand </a:t>
            </a:r>
            <a:r>
              <a:rPr b="0" i="0" lang="en" sz="1247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future tables — to </a:t>
            </a:r>
            <a:r>
              <a:rPr b="1" i="0" lang="en" sz="1247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protect new Open Source Software (OSS) technologies</a:t>
            </a:r>
            <a:r>
              <a:rPr b="0" i="0" lang="en" sz="1247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including smart technologies, security, networking, data centers, &amp; automotive.</a:t>
            </a:r>
            <a:endParaRPr b="0" i="0" sz="1247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r>
              <a:t/>
            </a:r>
            <a:endParaRPr b="0" i="0" sz="1247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r>
              <a:t/>
            </a:r>
            <a:endParaRPr b="0" i="0" sz="124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6"/>
          <p:cNvSpPr txBox="1"/>
          <p:nvPr/>
        </p:nvSpPr>
        <p:spPr>
          <a:xfrm>
            <a:off x="7437004" y="3511383"/>
            <a:ext cx="19884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650" lIns="80650" spcFirstLastPara="1" rIns="80650" wrap="square" tIns="80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r>
              <a:rPr b="1" i="0" lang="en" sz="1247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Table 13</a:t>
            </a:r>
            <a:r>
              <a:rPr b="0" i="0" lang="en" sz="1247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 expands coverage for modern languages by adding many new libraries for </a:t>
            </a:r>
            <a:r>
              <a:rPr b="1" i="0" lang="en" sz="1247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Go, Python &amp; Rust.</a:t>
            </a:r>
            <a:endParaRPr b="1" i="0" sz="1247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r>
              <a:t/>
            </a:r>
            <a:endParaRPr b="0" i="0" sz="1247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r>
              <a:t/>
            </a:r>
            <a:endParaRPr b="0" i="0" sz="1247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6"/>
          <p:cNvSpPr txBox="1"/>
          <p:nvPr/>
        </p:nvSpPr>
        <p:spPr>
          <a:xfrm>
            <a:off x="5064849" y="3514132"/>
            <a:ext cx="19080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650" lIns="80650" spcFirstLastPara="1" rIns="80650" wrap="square" tIns="806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7"/>
              <a:buFont typeface="Arial"/>
              <a:buNone/>
            </a:pPr>
            <a:r>
              <a:rPr b="1" i="0" lang="en" sz="1247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Table 13 increases coverage</a:t>
            </a:r>
            <a:r>
              <a:rPr b="0" i="0" lang="en" sz="1247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 for Cloud Computing, Kubernetes &amp; Eclipse projects.</a:t>
            </a:r>
            <a:endParaRPr b="0" i="0" sz="1247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7"/>
              <a:buFont typeface="Arial"/>
              <a:buNone/>
            </a:pPr>
            <a:r>
              <a:t/>
            </a:r>
            <a:endParaRPr b="0" i="0" sz="1147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7"/>
              <a:buFont typeface="Arial"/>
              <a:buNone/>
            </a:pPr>
            <a:r>
              <a:t/>
            </a:r>
            <a:endParaRPr b="0" i="0" sz="1147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6"/>
          <p:cNvSpPr txBox="1"/>
          <p:nvPr/>
        </p:nvSpPr>
        <p:spPr>
          <a:xfrm>
            <a:off x="499202" y="5324550"/>
            <a:ext cx="3470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80650" lIns="80650" spcFirstLastPara="1" rIns="80650" wrap="square" tIns="806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5"/>
              <a:buFont typeface="Arial"/>
              <a:buNone/>
            </a:pPr>
            <a:r>
              <a:rPr b="1" i="0" lang="en" sz="1335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Existing OIN members can keep their free original license for Linux System definition </a:t>
            </a:r>
            <a:r>
              <a:rPr b="1" i="0" lang="en" sz="1335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Tables 1-12</a:t>
            </a:r>
            <a:r>
              <a:rPr b="1" i="0" lang="en" sz="1335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but</a:t>
            </a:r>
            <a:r>
              <a:rPr b="1" i="0" lang="en" sz="133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335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6"/>
          <p:cNvSpPr txBox="1"/>
          <p:nvPr/>
        </p:nvSpPr>
        <p:spPr>
          <a:xfrm>
            <a:off x="3912225" y="5351426"/>
            <a:ext cx="3058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925" lIns="96800" spcFirstLastPara="1" rIns="97875" wrap="square" tIns="48925">
            <a:spAutoFit/>
          </a:bodyPr>
          <a:lstStyle/>
          <a:p>
            <a:pPr indent="-153528" lvl="0" marL="28240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300"/>
              <a:buFont typeface="Raleway"/>
              <a:buChar char="●"/>
            </a:pPr>
            <a:r>
              <a:rPr b="0" i="0" lang="en" sz="1147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Open Source Software (OSS) is growing exponentially into new areas.</a:t>
            </a:r>
            <a:endParaRPr b="0" i="0" sz="114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6"/>
          <p:cNvSpPr txBox="1"/>
          <p:nvPr/>
        </p:nvSpPr>
        <p:spPr>
          <a:xfrm>
            <a:off x="6996143" y="5351426"/>
            <a:ext cx="2571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925" lIns="96800" spcFirstLastPara="1" rIns="97875" wrap="square" tIns="48925">
            <a:spAutoFit/>
          </a:bodyPr>
          <a:lstStyle/>
          <a:p>
            <a:pPr indent="-129099" lvl="0" marL="1290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300"/>
              <a:buFont typeface="Noto Sans Symbols"/>
              <a:buChar char="●"/>
            </a:pPr>
            <a:r>
              <a:rPr b="0" i="0" lang="en" sz="1147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OIN 2.0 will sustain our strategic mission &amp; vision.</a:t>
            </a:r>
            <a:endParaRPr b="0" i="0" sz="114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6"/>
          <p:cNvSpPr txBox="1"/>
          <p:nvPr/>
        </p:nvSpPr>
        <p:spPr>
          <a:xfrm>
            <a:off x="6999564" y="6031303"/>
            <a:ext cx="27930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925" lIns="96800" spcFirstLastPara="1" rIns="97875" wrap="square" tIns="48925">
            <a:spAutoFit/>
          </a:bodyPr>
          <a:lstStyle/>
          <a:p>
            <a:pPr indent="-129099" lvl="0" marL="1290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300"/>
              <a:buFont typeface="Raleway"/>
              <a:buChar char="●"/>
            </a:pPr>
            <a:r>
              <a:rPr b="1" i="0" lang="en" sz="1147" u="none" cap="none" strike="noStrike">
                <a:solidFill>
                  <a:srgbClr val="001D35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b="1" i="0" lang="en" sz="1147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value of OIN 2.0 is far greater</a:t>
            </a:r>
            <a:r>
              <a:rPr b="0" i="0" lang="en" sz="1147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than the annual participation cost, which is also less than many other membership organizations.  </a:t>
            </a:r>
            <a:endParaRPr b="0" i="0" sz="114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6"/>
          <p:cNvSpPr txBox="1"/>
          <p:nvPr/>
        </p:nvSpPr>
        <p:spPr>
          <a:xfrm>
            <a:off x="4016325" y="6024478"/>
            <a:ext cx="30003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925" lIns="96800" spcFirstLastPara="1" rIns="97875" wrap="square" tIns="48925">
            <a:spAutoFit/>
          </a:bodyPr>
          <a:lstStyle/>
          <a:p>
            <a:pPr indent="-153305" lvl="0" marL="1533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1300"/>
              <a:buFont typeface="Noto Sans Symbols"/>
              <a:buChar char="●"/>
            </a:pPr>
            <a:r>
              <a:rPr b="0" i="0" lang="en" sz="1147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b="0" i="0" lang="en" sz="1147" u="none" cap="none" strike="noStrike">
                <a:solidFill>
                  <a:srgbClr val="001D35"/>
                </a:solidFill>
                <a:latin typeface="Raleway"/>
                <a:ea typeface="Raleway"/>
                <a:cs typeface="Raleway"/>
                <a:sym typeface="Raleway"/>
              </a:rPr>
              <a:t>he</a:t>
            </a:r>
            <a:r>
              <a:rPr b="1" i="0" lang="en" sz="1147" u="none" cap="none" strike="noStrike">
                <a:solidFill>
                  <a:srgbClr val="001D35"/>
                </a:solidFill>
                <a:latin typeface="Raleway"/>
                <a:ea typeface="Raleway"/>
                <a:cs typeface="Raleway"/>
                <a:sym typeface="Raleway"/>
              </a:rPr>
              <a:t> average defense cost</a:t>
            </a:r>
            <a:r>
              <a:rPr b="0" i="0" lang="en" sz="1147" u="none" cap="none" strike="noStrike">
                <a:solidFill>
                  <a:srgbClr val="001D35"/>
                </a:solidFill>
                <a:latin typeface="Raleway"/>
                <a:ea typeface="Raleway"/>
                <a:cs typeface="Raleway"/>
                <a:sym typeface="Raleway"/>
              </a:rPr>
              <a:t> against   Non Practicing Entities (NPEs) is ~$4 million (USD) with the median cost of </a:t>
            </a:r>
            <a:r>
              <a:rPr b="1" i="0" lang="en" sz="1147" u="none" cap="none" strike="noStrike">
                <a:solidFill>
                  <a:srgbClr val="001D35"/>
                </a:solidFill>
                <a:latin typeface="Raleway"/>
                <a:ea typeface="Raleway"/>
                <a:cs typeface="Raleway"/>
                <a:sym typeface="Raleway"/>
              </a:rPr>
              <a:t>$5 million for claims &gt;$25 million</a:t>
            </a:r>
            <a:r>
              <a:rPr b="0" i="0" lang="en" sz="1147" u="none" cap="none" strike="noStrike">
                <a:solidFill>
                  <a:srgbClr val="001D35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114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6"/>
          <p:cNvSpPr txBox="1"/>
          <p:nvPr/>
        </p:nvSpPr>
        <p:spPr>
          <a:xfrm>
            <a:off x="353875" y="1620381"/>
            <a:ext cx="40107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5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To continue &amp; build on our accomplishments, OIN implemented a </a:t>
            </a:r>
            <a:r>
              <a:rPr b="1" i="0" lang="en" sz="15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Tiered Annual Participation Fee </a:t>
            </a:r>
            <a:r>
              <a:rPr b="0" i="0" lang="en" sz="15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starting on January 27, 2026, with the expansion of </a:t>
            </a:r>
            <a:r>
              <a:rPr b="1" i="0" lang="en" sz="15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Table 13 of the Linux System.</a:t>
            </a:r>
            <a:r>
              <a:rPr b="0" i="0" lang="en" sz="15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6"/>
          <p:cNvSpPr txBox="1"/>
          <p:nvPr/>
        </p:nvSpPr>
        <p:spPr>
          <a:xfrm>
            <a:off x="353875" y="1073956"/>
            <a:ext cx="4837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1800" u="none" cap="none" strike="noStrike">
                <a:solidFill>
                  <a:srgbClr val="ED7D3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Stability.  Scalability. Shared Responsibility.</a:t>
            </a:r>
            <a:endParaRPr b="0" i="0" sz="1800" u="none" cap="none" strike="noStrike">
              <a:solidFill>
                <a:srgbClr val="ED7D3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228" name="Google Shape;228;p46"/>
          <p:cNvCxnSpPr/>
          <p:nvPr/>
        </p:nvCxnSpPr>
        <p:spPr>
          <a:xfrm rot="10800000">
            <a:off x="7199300" y="2611800"/>
            <a:ext cx="0" cy="459000"/>
          </a:xfrm>
          <a:prstGeom prst="straightConnector1">
            <a:avLst/>
          </a:prstGeom>
          <a:noFill/>
          <a:ln cap="flat" cmpd="sng" w="9525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9" name="Google Shape;22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0289" y="195649"/>
            <a:ext cx="1045483" cy="4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/>
          <p:nvPr/>
        </p:nvSpPr>
        <p:spPr>
          <a:xfrm>
            <a:off x="7195240" y="1901961"/>
            <a:ext cx="1703400" cy="88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7"/>
          <p:cNvSpPr/>
          <p:nvPr/>
        </p:nvSpPr>
        <p:spPr>
          <a:xfrm>
            <a:off x="7195513" y="2928087"/>
            <a:ext cx="1703400" cy="88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7"/>
          <p:cNvSpPr/>
          <p:nvPr/>
        </p:nvSpPr>
        <p:spPr>
          <a:xfrm>
            <a:off x="7190719" y="3948794"/>
            <a:ext cx="1703400" cy="88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7"/>
          <p:cNvSpPr/>
          <p:nvPr/>
        </p:nvSpPr>
        <p:spPr>
          <a:xfrm>
            <a:off x="7190715" y="4964367"/>
            <a:ext cx="1703400" cy="882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7"/>
          <p:cNvSpPr/>
          <p:nvPr/>
        </p:nvSpPr>
        <p:spPr>
          <a:xfrm>
            <a:off x="7190716" y="6003722"/>
            <a:ext cx="1703400" cy="88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7"/>
          <p:cNvSpPr txBox="1"/>
          <p:nvPr/>
        </p:nvSpPr>
        <p:spPr>
          <a:xfrm>
            <a:off x="7458856" y="6003711"/>
            <a:ext cx="1346100" cy="7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B7B7B7"/>
                </a:solidFill>
                <a:latin typeface="Raleway"/>
                <a:ea typeface="Raleway"/>
                <a:cs typeface="Raleway"/>
                <a:sym typeface="Raleway"/>
              </a:rPr>
              <a:t>$0 </a:t>
            </a:r>
            <a:endParaRPr b="1" i="0" sz="1900" u="none" cap="none" strike="noStrike">
              <a:solidFill>
                <a:srgbClr val="B7B7B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B7B7B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(USD) per year</a:t>
            </a:r>
            <a:endParaRPr b="0" i="0" sz="15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7"/>
          <p:cNvSpPr txBox="1"/>
          <p:nvPr/>
        </p:nvSpPr>
        <p:spPr>
          <a:xfrm>
            <a:off x="7463324" y="1974996"/>
            <a:ext cx="13461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B7B7B7"/>
                </a:solidFill>
                <a:latin typeface="Raleway"/>
                <a:ea typeface="Raleway"/>
                <a:cs typeface="Raleway"/>
                <a:sym typeface="Raleway"/>
              </a:rPr>
              <a:t>$24K </a:t>
            </a:r>
            <a:endParaRPr b="1" i="0" sz="1900" u="none" cap="none" strike="noStrike">
              <a:solidFill>
                <a:srgbClr val="B7B7B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B7B7B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(USD) per year</a:t>
            </a:r>
            <a:endParaRPr b="0" i="0" sz="15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7"/>
          <p:cNvSpPr txBox="1"/>
          <p:nvPr/>
        </p:nvSpPr>
        <p:spPr>
          <a:xfrm>
            <a:off x="7458804" y="2977919"/>
            <a:ext cx="13461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B7B7B7"/>
                </a:solidFill>
                <a:latin typeface="Raleway"/>
                <a:ea typeface="Raleway"/>
                <a:cs typeface="Raleway"/>
                <a:sym typeface="Raleway"/>
              </a:rPr>
              <a:t>$16K </a:t>
            </a:r>
            <a:endParaRPr b="1" i="0" sz="1900" u="none" cap="none" strike="noStrike">
              <a:solidFill>
                <a:srgbClr val="B7B7B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B7B7B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(USD) per year</a:t>
            </a:r>
            <a:endParaRPr b="0" i="0" sz="15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7"/>
          <p:cNvSpPr txBox="1"/>
          <p:nvPr/>
        </p:nvSpPr>
        <p:spPr>
          <a:xfrm>
            <a:off x="7458804" y="4013216"/>
            <a:ext cx="13461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B7B7B7"/>
                </a:solidFill>
                <a:latin typeface="Raleway"/>
                <a:ea typeface="Raleway"/>
                <a:cs typeface="Raleway"/>
                <a:sym typeface="Raleway"/>
              </a:rPr>
              <a:t>$8K </a:t>
            </a:r>
            <a:endParaRPr b="1" i="0" sz="1900" u="none" cap="none" strike="noStrike">
              <a:solidFill>
                <a:srgbClr val="B7B7B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B7B7B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(USD) per year</a:t>
            </a:r>
            <a:endParaRPr b="0" i="0" sz="15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7"/>
          <p:cNvSpPr txBox="1"/>
          <p:nvPr/>
        </p:nvSpPr>
        <p:spPr>
          <a:xfrm>
            <a:off x="7458795" y="5051225"/>
            <a:ext cx="13461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B7B7B7"/>
                </a:solidFill>
                <a:latin typeface="Raleway"/>
                <a:ea typeface="Raleway"/>
                <a:cs typeface="Raleway"/>
                <a:sym typeface="Raleway"/>
              </a:rPr>
              <a:t>$1K </a:t>
            </a:r>
            <a:endParaRPr b="1" i="0" sz="1900" u="none" cap="none" strike="noStrike">
              <a:solidFill>
                <a:srgbClr val="B7B7B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B7B7B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(USD) per year</a:t>
            </a:r>
            <a:endParaRPr b="0" i="0" sz="15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7"/>
          <p:cNvSpPr txBox="1"/>
          <p:nvPr/>
        </p:nvSpPr>
        <p:spPr>
          <a:xfrm>
            <a:off x="126364" y="123608"/>
            <a:ext cx="88992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INTRODUCING OIN 2.0</a:t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6" name="Google Shape;246;p47"/>
          <p:cNvSpPr txBox="1"/>
          <p:nvPr/>
        </p:nvSpPr>
        <p:spPr>
          <a:xfrm>
            <a:off x="83262" y="274775"/>
            <a:ext cx="93981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Annual Participation Fees</a:t>
            </a:r>
            <a:endParaRPr b="0" i="0" sz="19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7" name="Google Shape;247;p47"/>
          <p:cNvSpPr/>
          <p:nvPr/>
        </p:nvSpPr>
        <p:spPr>
          <a:xfrm>
            <a:off x="1164006" y="1901950"/>
            <a:ext cx="6300000" cy="882300"/>
          </a:xfrm>
          <a:prstGeom prst="roundRect">
            <a:avLst>
              <a:gd fmla="val 16667" name="adj"/>
            </a:avLst>
          </a:prstGeom>
          <a:solidFill>
            <a:srgbClr val="E36C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7"/>
          <p:cNvSpPr txBox="1"/>
          <p:nvPr/>
        </p:nvSpPr>
        <p:spPr>
          <a:xfrm>
            <a:off x="1362472" y="2115312"/>
            <a:ext cx="1158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Tier 1</a:t>
            </a:r>
            <a:endParaRPr b="0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p47"/>
          <p:cNvSpPr txBox="1"/>
          <p:nvPr/>
        </p:nvSpPr>
        <p:spPr>
          <a:xfrm>
            <a:off x="2613725" y="1984675"/>
            <a:ext cx="48657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Annual Company Revenue</a:t>
            </a:r>
            <a:br>
              <a:rPr b="0" i="0" lang="en" sz="23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b="1" i="0" lang="en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&gt; $500 million</a:t>
            </a:r>
            <a:endParaRPr b="1" i="0" sz="2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1164307" y="2928086"/>
            <a:ext cx="6300000" cy="882300"/>
          </a:xfrm>
          <a:prstGeom prst="roundRect">
            <a:avLst>
              <a:gd fmla="val 16667" name="adj"/>
            </a:avLst>
          </a:prstGeom>
          <a:solidFill>
            <a:srgbClr val="F485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7"/>
          <p:cNvSpPr txBox="1"/>
          <p:nvPr/>
        </p:nvSpPr>
        <p:spPr>
          <a:xfrm>
            <a:off x="1357953" y="3162533"/>
            <a:ext cx="1158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Tier 2</a:t>
            </a:r>
            <a:endParaRPr b="0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p47"/>
          <p:cNvSpPr txBox="1"/>
          <p:nvPr/>
        </p:nvSpPr>
        <p:spPr>
          <a:xfrm>
            <a:off x="2587023" y="3025875"/>
            <a:ext cx="47055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Annual Company Revenue</a:t>
            </a:r>
            <a:endParaRPr b="1" i="0" sz="1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$100-500 million</a:t>
            </a:r>
            <a:endParaRPr b="1" i="0" sz="2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7"/>
          <p:cNvSpPr/>
          <p:nvPr/>
        </p:nvSpPr>
        <p:spPr>
          <a:xfrm>
            <a:off x="1159487" y="3948793"/>
            <a:ext cx="6300000" cy="882300"/>
          </a:xfrm>
          <a:prstGeom prst="roundRect">
            <a:avLst>
              <a:gd fmla="val 16667" name="adj"/>
            </a:avLst>
          </a:prstGeom>
          <a:solidFill>
            <a:srgbClr val="FFA2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7"/>
          <p:cNvSpPr txBox="1"/>
          <p:nvPr/>
        </p:nvSpPr>
        <p:spPr>
          <a:xfrm>
            <a:off x="1357953" y="4139576"/>
            <a:ext cx="1158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Tier 3</a:t>
            </a:r>
            <a:endParaRPr b="0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p47"/>
          <p:cNvSpPr txBox="1"/>
          <p:nvPr/>
        </p:nvSpPr>
        <p:spPr>
          <a:xfrm>
            <a:off x="2587023" y="4046725"/>
            <a:ext cx="46038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Annual Company Revenue</a:t>
            </a:r>
            <a:endParaRPr b="1" i="0" sz="1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$50-100 million</a:t>
            </a:r>
            <a:endParaRPr b="1" i="0" sz="2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7"/>
          <p:cNvSpPr/>
          <p:nvPr/>
        </p:nvSpPr>
        <p:spPr>
          <a:xfrm>
            <a:off x="1159475" y="4964367"/>
            <a:ext cx="6300000" cy="882000"/>
          </a:xfrm>
          <a:prstGeom prst="roundRect">
            <a:avLst>
              <a:gd fmla="val 16667" name="adj"/>
            </a:avLst>
          </a:prstGeom>
          <a:solidFill>
            <a:srgbClr val="F4AC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7"/>
          <p:cNvSpPr txBox="1"/>
          <p:nvPr/>
        </p:nvSpPr>
        <p:spPr>
          <a:xfrm>
            <a:off x="1357953" y="5151120"/>
            <a:ext cx="1158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Tier 4</a:t>
            </a:r>
            <a:endParaRPr b="0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8" name="Google Shape;258;p47"/>
          <p:cNvSpPr txBox="1"/>
          <p:nvPr/>
        </p:nvSpPr>
        <p:spPr>
          <a:xfrm>
            <a:off x="2587023" y="5076750"/>
            <a:ext cx="46038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Annual Company Revenue</a:t>
            </a:r>
            <a:endParaRPr b="1" i="0" sz="1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2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$10-50 million</a:t>
            </a:r>
            <a:endParaRPr b="1" i="0" sz="2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7"/>
          <p:cNvSpPr/>
          <p:nvPr/>
        </p:nvSpPr>
        <p:spPr>
          <a:xfrm>
            <a:off x="1159475" y="6003717"/>
            <a:ext cx="6300000" cy="882300"/>
          </a:xfrm>
          <a:prstGeom prst="roundRect">
            <a:avLst>
              <a:gd fmla="val 16667" name="adj"/>
            </a:avLst>
          </a:prstGeom>
          <a:solidFill>
            <a:srgbClr val="FBC4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7"/>
          <p:cNvSpPr txBox="1"/>
          <p:nvPr/>
        </p:nvSpPr>
        <p:spPr>
          <a:xfrm>
            <a:off x="1362478" y="6238880"/>
            <a:ext cx="11583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Tier 5</a:t>
            </a:r>
            <a:endParaRPr b="0" i="0" sz="2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2587032" y="6104235"/>
            <a:ext cx="48657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Annual Company Revenue</a:t>
            </a:r>
            <a:endParaRPr b="1" i="0" sz="1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&lt; $10 million; includes individuals</a:t>
            </a:r>
            <a:endParaRPr b="1" i="0" sz="2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7"/>
          <p:cNvSpPr txBox="1"/>
          <p:nvPr/>
        </p:nvSpPr>
        <p:spPr>
          <a:xfrm>
            <a:off x="352100" y="950675"/>
            <a:ext cx="9286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7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The OIN 2.0 License Agreement – along with its Tiered Annual Participation Fee -</a:t>
            </a:r>
            <a:endParaRPr b="0" i="0" sz="1700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700" u="none" cap="none" strike="noStrike">
                <a:solidFill>
                  <a:srgbClr val="2B2B2B"/>
                </a:solidFill>
                <a:latin typeface="Raleway"/>
                <a:ea typeface="Raleway"/>
                <a:cs typeface="Raleway"/>
                <a:sym typeface="Raleway"/>
              </a:rPr>
              <a:t>was implemented on January 27, 2026.</a:t>
            </a:r>
            <a:endParaRPr b="1" i="0" sz="1700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2B2B2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3" name="Google Shape;263;p47"/>
          <p:cNvSpPr txBox="1"/>
          <p:nvPr>
            <p:ph idx="12" type="sldNum"/>
          </p:nvPr>
        </p:nvSpPr>
        <p:spPr>
          <a:xfrm>
            <a:off x="9562477" y="7279300"/>
            <a:ext cx="40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 sz="1000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4" name="Google Shape;264;p47" title="7.png"/>
          <p:cNvPicPr preferRelativeResize="0"/>
          <p:nvPr/>
        </p:nvPicPr>
        <p:blipFill rotWithShape="1">
          <a:blip r:embed="rId3">
            <a:alphaModFix/>
          </a:blip>
          <a:srcRect b="-10" l="0" r="15381" t="0"/>
          <a:stretch/>
        </p:blipFill>
        <p:spPr>
          <a:xfrm>
            <a:off x="197500" y="7357700"/>
            <a:ext cx="1740975" cy="2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60289" y="195649"/>
            <a:ext cx="1045483" cy="4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8"/>
          <p:cNvSpPr/>
          <p:nvPr/>
        </p:nvSpPr>
        <p:spPr>
          <a:xfrm flipH="1">
            <a:off x="771174" y="5626360"/>
            <a:ext cx="8595300" cy="1494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D7D31">
              <a:alpha val="12941"/>
            </a:srgbClr>
          </a:solidFill>
          <a:ln cap="flat" cmpd="sng" w="9525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0650" lIns="80650" spcFirstLastPara="1" rIns="80650" wrap="square" tIns="80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t/>
            </a:r>
            <a:endParaRPr b="0" i="0" sz="12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8"/>
          <p:cNvSpPr txBox="1"/>
          <p:nvPr/>
        </p:nvSpPr>
        <p:spPr>
          <a:xfrm>
            <a:off x="91440" y="347472"/>
            <a:ext cx="68412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82500" lIns="82500" spcFirstLastPara="1" rIns="82500" wrap="square" tIns="82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A Call to Action </a:t>
            </a:r>
            <a:r>
              <a:rPr b="1" lang="en" sz="22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— </a:t>
            </a:r>
            <a:r>
              <a:rPr b="1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" sz="22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Securing the Future Together</a:t>
            </a:r>
            <a:endParaRPr b="0" i="0" sz="22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3" name="Google Shape;273;p48"/>
          <p:cNvSpPr txBox="1"/>
          <p:nvPr/>
        </p:nvSpPr>
        <p:spPr>
          <a:xfrm>
            <a:off x="3079604" y="1041492"/>
            <a:ext cx="6603000" cy="4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80650" lIns="80650" spcFirstLastPara="1" rIns="80650" wrap="square" tIns="8065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By joining OIN 2.0, you ensure continued protection for your Open Source technologies &amp; the broader ecosystem. </a:t>
            </a:r>
            <a:endParaRPr b="0" i="0" sz="1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1059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Membership fees directly fund: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5795" lvl="0" marL="252145" marR="0" rtl="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F8600"/>
              </a:buClr>
              <a:buSzPts val="1300"/>
              <a:buFont typeface="Noto Sans Symbols"/>
              <a:buChar char="❖"/>
            </a:pP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Expanded Protection</a:t>
            </a:r>
            <a: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— Broader Linux System coverage for new &amp; </a:t>
            </a:r>
            <a:b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emerging technologies.</a:t>
            </a:r>
            <a:endParaRPr b="0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5795" lvl="0" marL="252145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F8600"/>
              </a:buClr>
              <a:buSzPts val="1300"/>
              <a:buFont typeface="Noto Sans Symbols"/>
              <a:buChar char="❖"/>
            </a:pP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Sustained Defense </a:t>
            </a:r>
            <a: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— Patent risk monitoring, re-exams &amp; other </a:t>
            </a:r>
            <a:b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defensive strategies.</a:t>
            </a:r>
            <a:endParaRPr b="0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5795" lvl="0" marL="252145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F8600"/>
              </a:buClr>
              <a:buSzPts val="1300"/>
              <a:buFont typeface="Noto Sans Symbols"/>
              <a:buChar char="❖"/>
            </a:pP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Cost Avoidance</a:t>
            </a:r>
            <a: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— With patent defense averaging $4M+, OIN membership is a smart investment.</a:t>
            </a:r>
            <a:endParaRPr b="0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5794" lvl="0" marL="252144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F8600"/>
              </a:buClr>
              <a:buSzPts val="1300"/>
              <a:buFont typeface="Noto Sans Symbols"/>
              <a:buChar char="❖"/>
            </a:pP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Community &amp; Innovation</a:t>
            </a:r>
            <a: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— Strengthening the world’s largest Open Source patent community.</a:t>
            </a:r>
            <a:endParaRPr b="0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5794" lvl="0" marL="252144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F8600"/>
              </a:buClr>
              <a:buSzPts val="1300"/>
              <a:buFont typeface="Noto Sans Symbols"/>
              <a:buChar char="❖"/>
            </a:pP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Ongoing Stewardship</a:t>
            </a:r>
            <a: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— Maintaining &amp; updating the Linux System Definition.</a:t>
            </a:r>
            <a:endParaRPr b="0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45794" lvl="0" marL="252144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EF8600"/>
              </a:buClr>
              <a:buSzPts val="1300"/>
              <a:buFont typeface="Noto Sans Symbols"/>
              <a:buChar char="❖"/>
            </a:pPr>
            <a:r>
              <a:rPr b="1" i="0" lang="en" sz="13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Strategic Security</a:t>
            </a:r>
            <a:r>
              <a:rPr b="0" i="0" lang="en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— Advancing OIN toward self-sustainability to proactively protect members.</a:t>
            </a:r>
            <a:endParaRPr b="0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p48"/>
          <p:cNvSpPr txBox="1"/>
          <p:nvPr/>
        </p:nvSpPr>
        <p:spPr>
          <a:xfrm>
            <a:off x="973078" y="5752597"/>
            <a:ext cx="17076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925" lIns="97875" spcFirstLastPara="1" rIns="97875" wrap="square" tIns="48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Upgrade your</a:t>
            </a:r>
            <a:endParaRPr b="1" i="0" sz="1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membership</a:t>
            </a:r>
            <a:endParaRPr b="1" i="0" sz="15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2992274" y="5706686"/>
            <a:ext cx="6276900" cy="14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650" lIns="80650" spcFirstLastPara="1" rIns="80650" wrap="square" tIns="806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706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rPr b="0" i="0" lang="en" sz="1235" u="none" cap="none" strike="noStrike">
                <a:solidFill>
                  <a:srgbClr val="59595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Support the world’s leading defense against patent threats to Open Source Software.  Help to clear patent risks in the technologies that your company uses &amp; relies upon. Together, we’ll protect Open Source technologies &amp; empower innovation for years to come.  </a:t>
            </a:r>
            <a:endParaRPr b="0" i="0" sz="1235" u="none" cap="none" strike="noStrike">
              <a:solidFill>
                <a:srgbClr val="59595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6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rPr b="0" i="0" lang="en" sz="1235" u="none" cap="none" strike="noStrike">
                <a:solidFill>
                  <a:srgbClr val="59595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Sign up to OIN 2.0 here:</a:t>
            </a:r>
            <a:r>
              <a:rPr lang="en" sz="1235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" sz="1235" u="sng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https://openinventionnetwork.com/join-oin-2-0/</a:t>
            </a:r>
            <a:endParaRPr b="1" i="0" sz="1235" u="sng" cap="none" strike="noStrike">
              <a:solidFill>
                <a:srgbClr val="E36C0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6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Arial"/>
              <a:buNone/>
            </a:pPr>
            <a:r>
              <a:t/>
            </a:r>
            <a:endParaRPr b="0" i="0" sz="1235" u="none" cap="none" strike="noStrike">
              <a:solidFill>
                <a:srgbClr val="59595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Arial"/>
              <a:buNone/>
            </a:pPr>
            <a:r>
              <a:t/>
            </a:r>
            <a:endParaRPr b="0" i="0" sz="1412" u="none" cap="none" strike="noStrike">
              <a:solidFill>
                <a:srgbClr val="59595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80685" lvl="0" marL="24205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Arial"/>
              <a:buNone/>
            </a:pPr>
            <a:r>
              <a:t/>
            </a:r>
            <a:endParaRPr b="0" i="0" sz="1412" u="none" cap="none" strike="noStrike">
              <a:solidFill>
                <a:srgbClr val="59595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76" name="Google Shape;276;p48"/>
          <p:cNvSpPr txBox="1"/>
          <p:nvPr/>
        </p:nvSpPr>
        <p:spPr>
          <a:xfrm>
            <a:off x="454494" y="1052108"/>
            <a:ext cx="2439600" cy="20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650" lIns="80650" spcFirstLastPara="1" rIns="80650" wrap="square" tIns="806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EF8600"/>
                </a:solidFill>
                <a:latin typeface="Raleway"/>
                <a:ea typeface="Raleway"/>
                <a:cs typeface="Raleway"/>
                <a:sym typeface="Raleway"/>
              </a:rPr>
              <a:t>As Open Source evolves &amp; faces new patent challenges, your participation in OIN </a:t>
            </a:r>
            <a:endParaRPr b="1" i="0" sz="1500" u="none" cap="none" strike="noStrike">
              <a:solidFill>
                <a:srgbClr val="EF8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EF8600"/>
                </a:solidFill>
                <a:latin typeface="Raleway"/>
                <a:ea typeface="Raleway"/>
                <a:cs typeface="Raleway"/>
                <a:sym typeface="Raleway"/>
              </a:rPr>
              <a:t>is crucial.</a:t>
            </a:r>
            <a:endParaRPr b="1" i="0" sz="1500" u="none" cap="none" strike="noStrike">
              <a:solidFill>
                <a:srgbClr val="EF8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8"/>
          <p:cNvSpPr txBox="1"/>
          <p:nvPr/>
        </p:nvSpPr>
        <p:spPr>
          <a:xfrm>
            <a:off x="104250" y="128404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600" lIns="83225" spcFirstLastPara="1" rIns="83225" wrap="square" tIns="41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200" u="none" cap="none" strike="noStrike">
                <a:solidFill>
                  <a:srgbClr val="ED7D31"/>
                </a:solidFill>
                <a:latin typeface="Raleway"/>
                <a:ea typeface="Raleway"/>
                <a:cs typeface="Raleway"/>
                <a:sym typeface="Raleway"/>
              </a:rPr>
              <a:t>ACTIVELY REDUCING PATENT 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ED7D3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p48"/>
          <p:cNvSpPr txBox="1"/>
          <p:nvPr>
            <p:ph idx="12" type="sldNum"/>
          </p:nvPr>
        </p:nvSpPr>
        <p:spPr>
          <a:xfrm>
            <a:off x="9562477" y="7279300"/>
            <a:ext cx="403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 sz="1000"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79" name="Google Shape;279;p48" title="7.png"/>
          <p:cNvPicPr preferRelativeResize="0"/>
          <p:nvPr/>
        </p:nvPicPr>
        <p:blipFill rotWithShape="1">
          <a:blip r:embed="rId4">
            <a:alphaModFix/>
          </a:blip>
          <a:srcRect b="-10" l="0" r="15381" t="0"/>
          <a:stretch/>
        </p:blipFill>
        <p:spPr>
          <a:xfrm>
            <a:off x="197500" y="7357700"/>
            <a:ext cx="1740975" cy="2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60289" y="195649"/>
            <a:ext cx="1045483" cy="4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